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54"/>
  </p:notesMasterIdLst>
  <p:handoutMasterIdLst>
    <p:handoutMasterId r:id="rId55"/>
  </p:handoutMasterIdLst>
  <p:sldIdLst>
    <p:sldId id="363" r:id="rId2"/>
    <p:sldId id="382" r:id="rId3"/>
    <p:sldId id="383" r:id="rId4"/>
    <p:sldId id="385" r:id="rId5"/>
    <p:sldId id="384" r:id="rId6"/>
    <p:sldId id="455" r:id="rId7"/>
    <p:sldId id="399" r:id="rId8"/>
    <p:sldId id="400" r:id="rId9"/>
    <p:sldId id="401" r:id="rId10"/>
    <p:sldId id="402" r:id="rId11"/>
    <p:sldId id="403" r:id="rId12"/>
    <p:sldId id="421" r:id="rId13"/>
    <p:sldId id="424" r:id="rId14"/>
    <p:sldId id="404" r:id="rId15"/>
    <p:sldId id="425" r:id="rId16"/>
    <p:sldId id="426" r:id="rId17"/>
    <p:sldId id="427" r:id="rId18"/>
    <p:sldId id="431" r:id="rId19"/>
    <p:sldId id="428" r:id="rId20"/>
    <p:sldId id="429" r:id="rId21"/>
    <p:sldId id="432" r:id="rId22"/>
    <p:sldId id="430" r:id="rId23"/>
    <p:sldId id="435" r:id="rId24"/>
    <p:sldId id="436" r:id="rId25"/>
    <p:sldId id="405" r:id="rId26"/>
    <p:sldId id="406" r:id="rId27"/>
    <p:sldId id="407" r:id="rId28"/>
    <p:sldId id="408" r:id="rId29"/>
    <p:sldId id="409" r:id="rId30"/>
    <p:sldId id="410" r:id="rId31"/>
    <p:sldId id="411" r:id="rId32"/>
    <p:sldId id="412" r:id="rId33"/>
    <p:sldId id="413" r:id="rId34"/>
    <p:sldId id="414" r:id="rId35"/>
    <p:sldId id="415" r:id="rId36"/>
    <p:sldId id="416" r:id="rId37"/>
    <p:sldId id="417" r:id="rId38"/>
    <p:sldId id="418" r:id="rId39"/>
    <p:sldId id="419" r:id="rId40"/>
    <p:sldId id="462" r:id="rId41"/>
    <p:sldId id="437" r:id="rId42"/>
    <p:sldId id="441" r:id="rId43"/>
    <p:sldId id="446" r:id="rId44"/>
    <p:sldId id="447" r:id="rId45"/>
    <p:sldId id="448" r:id="rId46"/>
    <p:sldId id="443" r:id="rId47"/>
    <p:sldId id="444" r:id="rId48"/>
    <p:sldId id="445" r:id="rId49"/>
    <p:sldId id="476" r:id="rId50"/>
    <p:sldId id="477" r:id="rId51"/>
    <p:sldId id="478" r:id="rId52"/>
    <p:sldId id="475" r:id="rId53"/>
  </p:sldIdLst>
  <p:sldSz cx="9906000" cy="6858000" type="A4"/>
  <p:notesSz cx="7010400" cy="9296400"/>
  <p:defaultTextStyle>
    <a:defPPr>
      <a:defRPr lang="de-DE"/>
    </a:defPPr>
    <a:lvl1pPr algn="ctr" rtl="0" eaLnBrk="0" fontAlgn="base" hangingPunct="0">
      <a:spcBef>
        <a:spcPct val="0"/>
      </a:spcBef>
      <a:spcAft>
        <a:spcPct val="0"/>
      </a:spcAft>
      <a:defRPr sz="3300" b="1" kern="1200">
        <a:solidFill>
          <a:schemeClr val="tx2"/>
        </a:solidFill>
        <a:latin typeface="Arial" charset="0"/>
        <a:ea typeface="+mn-ea"/>
        <a:cs typeface="+mn-cs"/>
      </a:defRPr>
    </a:lvl1pPr>
    <a:lvl2pPr marL="457200" algn="ctr" rtl="0" eaLnBrk="0" fontAlgn="base" hangingPunct="0">
      <a:spcBef>
        <a:spcPct val="0"/>
      </a:spcBef>
      <a:spcAft>
        <a:spcPct val="0"/>
      </a:spcAft>
      <a:defRPr sz="3300" b="1" kern="1200">
        <a:solidFill>
          <a:schemeClr val="tx2"/>
        </a:solidFill>
        <a:latin typeface="Arial" charset="0"/>
        <a:ea typeface="+mn-ea"/>
        <a:cs typeface="+mn-cs"/>
      </a:defRPr>
    </a:lvl2pPr>
    <a:lvl3pPr marL="914400" algn="ctr" rtl="0" eaLnBrk="0" fontAlgn="base" hangingPunct="0">
      <a:spcBef>
        <a:spcPct val="0"/>
      </a:spcBef>
      <a:spcAft>
        <a:spcPct val="0"/>
      </a:spcAft>
      <a:defRPr sz="3300" b="1" kern="1200">
        <a:solidFill>
          <a:schemeClr val="tx2"/>
        </a:solidFill>
        <a:latin typeface="Arial" charset="0"/>
        <a:ea typeface="+mn-ea"/>
        <a:cs typeface="+mn-cs"/>
      </a:defRPr>
    </a:lvl3pPr>
    <a:lvl4pPr marL="1371600" algn="ctr" rtl="0" eaLnBrk="0" fontAlgn="base" hangingPunct="0">
      <a:spcBef>
        <a:spcPct val="0"/>
      </a:spcBef>
      <a:spcAft>
        <a:spcPct val="0"/>
      </a:spcAft>
      <a:defRPr sz="3300" b="1" kern="1200">
        <a:solidFill>
          <a:schemeClr val="tx2"/>
        </a:solidFill>
        <a:latin typeface="Arial" charset="0"/>
        <a:ea typeface="+mn-ea"/>
        <a:cs typeface="+mn-cs"/>
      </a:defRPr>
    </a:lvl4pPr>
    <a:lvl5pPr marL="1828800" algn="ctr" rtl="0" eaLnBrk="0" fontAlgn="base" hangingPunct="0">
      <a:spcBef>
        <a:spcPct val="0"/>
      </a:spcBef>
      <a:spcAft>
        <a:spcPct val="0"/>
      </a:spcAft>
      <a:defRPr sz="3300" b="1" kern="1200">
        <a:solidFill>
          <a:schemeClr val="tx2"/>
        </a:solidFill>
        <a:latin typeface="Arial" charset="0"/>
        <a:ea typeface="+mn-ea"/>
        <a:cs typeface="+mn-cs"/>
      </a:defRPr>
    </a:lvl5pPr>
    <a:lvl6pPr marL="2286000" algn="l" defTabSz="914400" rtl="0" eaLnBrk="1" latinLnBrk="0" hangingPunct="1">
      <a:defRPr sz="3300" b="1" kern="1200">
        <a:solidFill>
          <a:schemeClr val="tx2"/>
        </a:solidFill>
        <a:latin typeface="Arial" charset="0"/>
        <a:ea typeface="+mn-ea"/>
        <a:cs typeface="+mn-cs"/>
      </a:defRPr>
    </a:lvl6pPr>
    <a:lvl7pPr marL="2743200" algn="l" defTabSz="914400" rtl="0" eaLnBrk="1" latinLnBrk="0" hangingPunct="1">
      <a:defRPr sz="3300" b="1" kern="1200">
        <a:solidFill>
          <a:schemeClr val="tx2"/>
        </a:solidFill>
        <a:latin typeface="Arial" charset="0"/>
        <a:ea typeface="+mn-ea"/>
        <a:cs typeface="+mn-cs"/>
      </a:defRPr>
    </a:lvl7pPr>
    <a:lvl8pPr marL="3200400" algn="l" defTabSz="914400" rtl="0" eaLnBrk="1" latinLnBrk="0" hangingPunct="1">
      <a:defRPr sz="3300" b="1" kern="1200">
        <a:solidFill>
          <a:schemeClr val="tx2"/>
        </a:solidFill>
        <a:latin typeface="Arial" charset="0"/>
        <a:ea typeface="+mn-ea"/>
        <a:cs typeface="+mn-cs"/>
      </a:defRPr>
    </a:lvl8pPr>
    <a:lvl9pPr marL="3657600" algn="l" defTabSz="914400" rtl="0" eaLnBrk="1" latinLnBrk="0" hangingPunct="1">
      <a:defRPr sz="3300" b="1" kern="1200">
        <a:solidFill>
          <a:schemeClr val="tx2"/>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0000"/>
    <a:srgbClr val="CCFFCC"/>
    <a:srgbClr val="006600"/>
    <a:srgbClr val="FFCCCC"/>
    <a:srgbClr val="990000"/>
    <a:srgbClr val="CCECFF"/>
    <a:srgbClr val="660033"/>
    <a:srgbClr val="CC99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autoAdjust="0"/>
    <p:restoredTop sz="81257" autoAdjust="0"/>
  </p:normalViewPr>
  <p:slideViewPr>
    <p:cSldViewPr>
      <p:cViewPr>
        <p:scale>
          <a:sx n="62" d="100"/>
          <a:sy n="62" d="100"/>
        </p:scale>
        <p:origin x="-1530" y="-720"/>
      </p:cViewPr>
      <p:guideLst>
        <p:guide orient="horz" pos="816"/>
        <p:guide pos="4704"/>
      </p:guideLst>
    </p:cSldViewPr>
  </p:slideViewPr>
  <p:outlineViewPr>
    <p:cViewPr>
      <p:scale>
        <a:sx n="33" d="100"/>
        <a:sy n="33" d="100"/>
      </p:scale>
      <p:origin x="0" y="0"/>
    </p:cViewPr>
    <p:sldLst>
      <p:sld r:id="rId1" collapse="1"/>
      <p:sld r:id="rId2" collapse="1"/>
      <p:sld r:id="rId3" collapse="1"/>
      <p:sld r:id="rId4" collapse="1"/>
      <p:sld r:id="rId5" collapse="1"/>
      <p:sld r:id="rId6" collapse="1"/>
    </p:sldLst>
  </p:outlineViewPr>
  <p:notesTextViewPr>
    <p:cViewPr>
      <p:scale>
        <a:sx n="100" d="100"/>
        <a:sy n="100" d="100"/>
      </p:scale>
      <p:origin x="0" y="0"/>
    </p:cViewPr>
  </p:notesTextViewPr>
  <p:sorterViewPr>
    <p:cViewPr>
      <p:scale>
        <a:sx n="90" d="100"/>
        <a:sy n="90"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slide" Target="slides/slide19.xml"/><Relationship Id="rId1" Type="http://schemas.openxmlformats.org/officeDocument/2006/relationships/slide" Target="slides/slide13.xml"/><Relationship Id="rId6" Type="http://schemas.openxmlformats.org/officeDocument/2006/relationships/slide" Target="slides/slide34.xml"/><Relationship Id="rId5" Type="http://schemas.openxmlformats.org/officeDocument/2006/relationships/slide" Target="slides/slide33.xml"/><Relationship Id="rId4" Type="http://schemas.openxmlformats.org/officeDocument/2006/relationships/slide" Target="slides/slide2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image" Target="../media/image35.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image" Target="../media/image3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bwMode="auto">
          <a:xfrm>
            <a:off x="1" y="1"/>
            <a:ext cx="3038942" cy="4342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5785" tIns="47893" rIns="95785" bIns="47893" numCol="1" anchor="ctr" anchorCtr="0" compatLnSpc="1">
            <a:prstTxWarp prst="textNoShape">
              <a:avLst/>
            </a:prstTxWarp>
          </a:bodyPr>
          <a:lstStyle>
            <a:lvl1pPr algn="l">
              <a:defRPr sz="1200"/>
            </a:lvl1pPr>
          </a:lstStyle>
          <a:p>
            <a:endParaRPr lang="de-DE" altLang="ja-JP"/>
          </a:p>
        </p:txBody>
      </p:sp>
      <p:sp>
        <p:nvSpPr>
          <p:cNvPr id="83971" name="Rectangle 3"/>
          <p:cNvSpPr>
            <a:spLocks noGrp="1" noChangeArrowheads="1"/>
          </p:cNvSpPr>
          <p:nvPr>
            <p:ph type="dt" sz="quarter" idx="1"/>
          </p:nvPr>
        </p:nvSpPr>
        <p:spPr bwMode="auto">
          <a:xfrm>
            <a:off x="3971458" y="1"/>
            <a:ext cx="3038942" cy="4342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5785" tIns="47893" rIns="95785" bIns="47893" numCol="1" anchor="ctr" anchorCtr="0" compatLnSpc="1">
            <a:prstTxWarp prst="textNoShape">
              <a:avLst/>
            </a:prstTxWarp>
          </a:bodyPr>
          <a:lstStyle>
            <a:lvl1pPr algn="r">
              <a:defRPr sz="1200"/>
            </a:lvl1pPr>
          </a:lstStyle>
          <a:p>
            <a:endParaRPr lang="de-DE" altLang="ja-JP"/>
          </a:p>
        </p:txBody>
      </p:sp>
      <p:sp>
        <p:nvSpPr>
          <p:cNvPr id="83972" name="Rectangle 4"/>
          <p:cNvSpPr>
            <a:spLocks noGrp="1" noChangeArrowheads="1"/>
          </p:cNvSpPr>
          <p:nvPr>
            <p:ph type="ftr" sz="quarter" idx="2"/>
          </p:nvPr>
        </p:nvSpPr>
        <p:spPr bwMode="auto">
          <a:xfrm>
            <a:off x="1" y="8841165"/>
            <a:ext cx="3038942" cy="43576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5785" tIns="47893" rIns="95785" bIns="47893" numCol="1" anchor="b" anchorCtr="0" compatLnSpc="1">
            <a:prstTxWarp prst="textNoShape">
              <a:avLst/>
            </a:prstTxWarp>
          </a:bodyPr>
          <a:lstStyle>
            <a:lvl1pPr algn="l">
              <a:defRPr sz="1200"/>
            </a:lvl1pPr>
          </a:lstStyle>
          <a:p>
            <a:endParaRPr lang="de-DE" altLang="ja-JP"/>
          </a:p>
        </p:txBody>
      </p:sp>
      <p:sp>
        <p:nvSpPr>
          <p:cNvPr id="83973" name="Rectangle 5"/>
          <p:cNvSpPr>
            <a:spLocks noGrp="1" noChangeArrowheads="1"/>
          </p:cNvSpPr>
          <p:nvPr>
            <p:ph type="sldNum" sz="quarter" idx="3"/>
          </p:nvPr>
        </p:nvSpPr>
        <p:spPr bwMode="auto">
          <a:xfrm>
            <a:off x="3971458" y="8841165"/>
            <a:ext cx="3038942" cy="43576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5785" tIns="47893" rIns="95785" bIns="47893" numCol="1" anchor="b" anchorCtr="0" compatLnSpc="1">
            <a:prstTxWarp prst="textNoShape">
              <a:avLst/>
            </a:prstTxWarp>
          </a:bodyPr>
          <a:lstStyle>
            <a:lvl1pPr algn="r">
              <a:defRPr sz="1200"/>
            </a:lvl1pPr>
          </a:lstStyle>
          <a:p>
            <a:fld id="{7951662A-AF83-49BE-B4DE-4EF537E4472E}" type="slidenum">
              <a:rPr lang="de-DE" altLang="ja-JP"/>
              <a:pPr/>
              <a:t>‹#›</a:t>
            </a:fld>
            <a:endParaRPr lang="de-DE" altLang="ja-JP"/>
          </a:p>
        </p:txBody>
      </p:sp>
    </p:spTree>
    <p:extLst>
      <p:ext uri="{BB962C8B-B14F-4D97-AF65-F5344CB8AC3E}">
        <p14:creationId xmlns="" xmlns:p14="http://schemas.microsoft.com/office/powerpoint/2010/main" val="34420647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1" y="0"/>
            <a:ext cx="3038942" cy="46571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solidFill>
                  <a:schemeClr val="tx1"/>
                </a:solidFill>
                <a:latin typeface="Times New Roman" pitchFamily="28" charset="0"/>
              </a:defRPr>
            </a:lvl1pPr>
          </a:lstStyle>
          <a:p>
            <a:endParaRPr lang="de-DE" altLang="ja-JP"/>
          </a:p>
        </p:txBody>
      </p:sp>
      <p:sp>
        <p:nvSpPr>
          <p:cNvPr id="6147" name="Rectangle 3"/>
          <p:cNvSpPr>
            <a:spLocks noGrp="1" noChangeArrowheads="1"/>
          </p:cNvSpPr>
          <p:nvPr>
            <p:ph type="dt" idx="1"/>
          </p:nvPr>
        </p:nvSpPr>
        <p:spPr bwMode="auto">
          <a:xfrm>
            <a:off x="3971458" y="0"/>
            <a:ext cx="3038942" cy="46571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solidFill>
                  <a:schemeClr val="tx1"/>
                </a:solidFill>
                <a:latin typeface="Times New Roman" pitchFamily="28" charset="0"/>
              </a:defRPr>
            </a:lvl1pPr>
          </a:lstStyle>
          <a:p>
            <a:endParaRPr lang="de-DE" altLang="ja-JP"/>
          </a:p>
        </p:txBody>
      </p:sp>
      <p:sp>
        <p:nvSpPr>
          <p:cNvPr id="6148" name="Rectangle 4"/>
          <p:cNvSpPr>
            <a:spLocks noGrp="1" noRot="1" noChangeAspect="1" noChangeArrowheads="1" noTextEdit="1"/>
          </p:cNvSpPr>
          <p:nvPr>
            <p:ph type="sldImg" idx="2"/>
          </p:nvPr>
        </p:nvSpPr>
        <p:spPr bwMode="auto">
          <a:xfrm>
            <a:off x="987425" y="698500"/>
            <a:ext cx="5035550" cy="3486150"/>
          </a:xfrm>
          <a:prstGeom prst="rect">
            <a:avLst/>
          </a:prstGeom>
          <a:noFill/>
          <a:ln w="9525">
            <a:solidFill>
              <a:srgbClr val="000000"/>
            </a:solidFill>
            <a:miter lim="800000"/>
            <a:headEnd/>
            <a:tailEnd/>
          </a:ln>
          <a:effectLst/>
          <a:extLst>
            <a:ext uri="{AF507438-7753-43E0-B8FC-AC1667EBCBE1}">
              <a14:hiddenEffects xmlns="" xmlns:a14="http://schemas.microsoft.com/office/drawing/2010/main">
                <a:effectLst>
                  <a:outerShdw dist="35921" dir="2700000" algn="ctr" rotWithShape="0">
                    <a:srgbClr val="808080"/>
                  </a:outerShdw>
                </a:effectLst>
              </a14:hiddenEffects>
            </a:ext>
            <a:ext uri="{53640926-AAD7-44D8-BBD7-CCE9431645EC}">
              <a14:shadowObscured xmlns="" xmlns:a14="http://schemas.microsoft.com/office/drawing/2010/main" val="1"/>
            </a:ext>
          </a:extLst>
        </p:spPr>
      </p:sp>
      <p:sp>
        <p:nvSpPr>
          <p:cNvPr id="6149" name="Rectangle 5"/>
          <p:cNvSpPr>
            <a:spLocks noGrp="1" noChangeArrowheads="1"/>
          </p:cNvSpPr>
          <p:nvPr>
            <p:ph type="body" sz="quarter" idx="3"/>
          </p:nvPr>
        </p:nvSpPr>
        <p:spPr bwMode="auto">
          <a:xfrm>
            <a:off x="934170" y="4416090"/>
            <a:ext cx="5142062" cy="41824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ja-JP" smtClean="0"/>
              <a:t>Klicken Sie, um die Formate des Vorlagentextes zu bearbeiten</a:t>
            </a:r>
          </a:p>
          <a:p>
            <a:pPr lvl="1"/>
            <a:r>
              <a:rPr lang="de-DE" altLang="ja-JP" smtClean="0"/>
              <a:t>Zweite Ebene</a:t>
            </a:r>
          </a:p>
          <a:p>
            <a:pPr lvl="2"/>
            <a:r>
              <a:rPr lang="de-DE" altLang="ja-JP" smtClean="0"/>
              <a:t>Dritte Ebene</a:t>
            </a:r>
          </a:p>
          <a:p>
            <a:pPr lvl="3"/>
            <a:r>
              <a:rPr lang="de-DE" altLang="ja-JP" smtClean="0"/>
              <a:t>Vierte Ebene</a:t>
            </a:r>
          </a:p>
          <a:p>
            <a:pPr lvl="4"/>
            <a:r>
              <a:rPr lang="de-DE" altLang="ja-JP" smtClean="0"/>
              <a:t>Fünfte Ebene</a:t>
            </a:r>
          </a:p>
        </p:txBody>
      </p:sp>
      <p:sp>
        <p:nvSpPr>
          <p:cNvPr id="6150" name="Rectangle 6"/>
          <p:cNvSpPr>
            <a:spLocks noGrp="1" noChangeArrowheads="1"/>
          </p:cNvSpPr>
          <p:nvPr>
            <p:ph type="ftr" sz="quarter" idx="4"/>
          </p:nvPr>
        </p:nvSpPr>
        <p:spPr bwMode="auto">
          <a:xfrm>
            <a:off x="1" y="8832179"/>
            <a:ext cx="3038942" cy="46422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solidFill>
                  <a:schemeClr val="tx1"/>
                </a:solidFill>
                <a:latin typeface="Times New Roman" pitchFamily="28" charset="0"/>
              </a:defRPr>
            </a:lvl1pPr>
          </a:lstStyle>
          <a:p>
            <a:endParaRPr lang="de-DE" altLang="ja-JP"/>
          </a:p>
        </p:txBody>
      </p:sp>
      <p:sp>
        <p:nvSpPr>
          <p:cNvPr id="6151" name="Rectangle 7"/>
          <p:cNvSpPr>
            <a:spLocks noGrp="1" noChangeArrowheads="1"/>
          </p:cNvSpPr>
          <p:nvPr>
            <p:ph type="sldNum" sz="quarter" idx="5"/>
          </p:nvPr>
        </p:nvSpPr>
        <p:spPr bwMode="auto">
          <a:xfrm>
            <a:off x="3971458" y="8832179"/>
            <a:ext cx="3038942" cy="46422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solidFill>
                  <a:schemeClr val="tx1"/>
                </a:solidFill>
                <a:latin typeface="Times New Roman" pitchFamily="28" charset="0"/>
              </a:defRPr>
            </a:lvl1pPr>
          </a:lstStyle>
          <a:p>
            <a:fld id="{FAB26F67-FB50-4A49-9291-CB67B8FF41E9}" type="slidenum">
              <a:rPr lang="de-DE" altLang="ja-JP"/>
              <a:pPr/>
              <a:t>‹#›</a:t>
            </a:fld>
            <a:endParaRPr lang="de-DE" altLang="ja-JP"/>
          </a:p>
        </p:txBody>
      </p:sp>
    </p:spTree>
    <p:extLst>
      <p:ext uri="{BB962C8B-B14F-4D97-AF65-F5344CB8AC3E}">
        <p14:creationId xmlns="" xmlns:p14="http://schemas.microsoft.com/office/powerpoint/2010/main" val="8585037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2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2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2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2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2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D366BC-9D72-4985-B8BB-33475033E24C}" type="slidenum">
              <a:rPr lang="de-DE" altLang="ja-JP"/>
              <a:pPr/>
              <a:t>1</a:t>
            </a:fld>
            <a:endParaRPr lang="de-DE" altLang="ja-JP"/>
          </a:p>
        </p:txBody>
      </p:sp>
      <p:sp>
        <p:nvSpPr>
          <p:cNvPr id="192514" name="Rectangle 2"/>
          <p:cNvSpPr>
            <a:spLocks noGrp="1" noRot="1" noChangeAspect="1" noChangeArrowheads="1" noTextEdit="1"/>
          </p:cNvSpPr>
          <p:nvPr>
            <p:ph type="sldImg"/>
          </p:nvPr>
        </p:nvSpPr>
        <p:spPr>
          <a:xfrm>
            <a:off x="987425" y="698500"/>
            <a:ext cx="5035550" cy="3486150"/>
          </a:xfrm>
          <a:ln/>
        </p:spPr>
      </p:sp>
      <p:sp>
        <p:nvSpPr>
          <p:cNvPr id="19251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1057275" y="636588"/>
            <a:ext cx="4895850" cy="3389312"/>
          </a:xfrm>
          <a:ln/>
        </p:spPr>
      </p:sp>
      <p:sp>
        <p:nvSpPr>
          <p:cNvPr id="64515" name="Rectangle 3"/>
          <p:cNvSpPr>
            <a:spLocks noGrp="1" noChangeArrowheads="1"/>
          </p:cNvSpPr>
          <p:nvPr>
            <p:ph type="body" idx="1"/>
          </p:nvPr>
        </p:nvSpPr>
        <p:spPr>
          <a:xfrm>
            <a:off x="899448" y="4383145"/>
            <a:ext cx="5211505" cy="4234894"/>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985838" y="696913"/>
            <a:ext cx="5035550" cy="3486150"/>
          </a:xfrm>
          <a:solidFill>
            <a:srgbClr val="FFFFFF"/>
          </a:solidFill>
          <a:ln/>
        </p:spPr>
      </p:sp>
      <p:sp>
        <p:nvSpPr>
          <p:cNvPr id="65539" name="Rectangle 3"/>
          <p:cNvSpPr>
            <a:spLocks noGrp="1" noChangeArrowheads="1"/>
          </p:cNvSpPr>
          <p:nvPr>
            <p:ph type="body" idx="1"/>
          </p:nvPr>
        </p:nvSpPr>
        <p:spPr>
          <a:xfrm>
            <a:off x="934170" y="4416090"/>
            <a:ext cx="5142062" cy="4183979"/>
          </a:xfrm>
          <a:solidFill>
            <a:srgbClr val="FFFFFF"/>
          </a:solidFill>
          <a:ln>
            <a:solidFill>
              <a:srgbClr val="000000"/>
            </a:solidFill>
          </a:ln>
        </p:spPr>
        <p:txBody>
          <a:bodyPr lIns="91209" tIns="45605" rIns="91209" bIns="45605"/>
          <a:lstStyle/>
          <a:p>
            <a:r>
              <a:rPr lang="en-US" smtClean="0"/>
              <a:t>But one of the best examples I know, and one that I have spent some time learning about over the past few years is the nuclear weapons complex.</a:t>
            </a:r>
          </a:p>
          <a:p>
            <a:r>
              <a:rPr lang="en-US" smtClean="0"/>
              <a:t>I have learned about the nuclear industry from John who has, as much as anyone, been responsible for dealing with some of the country's most difficult situations in the weapons complex.</a:t>
            </a:r>
          </a:p>
          <a:p>
            <a:r>
              <a:rPr lang="en-US" smtClean="0"/>
              <a:t>Here are a few of the weapons complex facilities. Hanford, where plutonium was made for the first atomic bombs. Rocky Flats, where plutonium was shaped for the warhead. Fernald in Ohio where uranium was machined and manufactured. Savannah River, a tritium and plutonium production facility. And Los Alamos, a nuclear research facility.</a:t>
            </a:r>
          </a:p>
          <a:p>
            <a:r>
              <a:rPr lang="en-US" smtClean="0"/>
              <a:t>Once the nuclear weapons complex was the most revered of government institutions, encompassing individuals of the highest technological skills and impeccable reputation.</a:t>
            </a:r>
          </a:p>
          <a:p>
            <a:r>
              <a:rPr lang="en-US" smtClean="0"/>
              <a:t>Through the years, and because of many problems like secrecy, classified information, espionage, a lack of environmental controls, and an apathy for its stakeholders, the complex---and the department of energy—lost its credibility and reputation. Doe is working hard to restore this but it is not likely it can ever recover from its past.</a:t>
            </a:r>
          </a:p>
          <a:p>
            <a:r>
              <a:rPr lang="en-US" smtClean="0"/>
              <a:t>This is what happens to institutions who do not worry about reputation and who are not concerned about its perception from stakeholders and its people.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987425" y="698500"/>
            <a:ext cx="5035550" cy="3486150"/>
          </a:xfrm>
          <a:ln/>
        </p:spPr>
      </p:sp>
      <p:sp>
        <p:nvSpPr>
          <p:cNvPr id="24579"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xfrm>
            <a:off x="987425" y="698500"/>
            <a:ext cx="5035550" cy="3486150"/>
          </a:xfrm>
          <a:ln/>
        </p:spPr>
      </p:sp>
      <p:sp>
        <p:nvSpPr>
          <p:cNvPr id="27651"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xfrm>
            <a:off x="987425" y="698500"/>
            <a:ext cx="5035550" cy="3486150"/>
          </a:xfrm>
          <a:ln/>
        </p:spPr>
      </p:sp>
      <p:sp>
        <p:nvSpPr>
          <p:cNvPr id="66563"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xfrm>
            <a:off x="987425" y="698500"/>
            <a:ext cx="5035550" cy="3486150"/>
          </a:xfrm>
          <a:ln/>
        </p:spPr>
      </p:sp>
      <p:sp>
        <p:nvSpPr>
          <p:cNvPr id="28675"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lstStyle/>
          <a:p>
            <a:pPr>
              <a:spcAft>
                <a:spcPct val="25000"/>
              </a:spcAft>
            </a:pPr>
            <a:r>
              <a:rPr lang="en-US" b="1" smtClean="0">
                <a:solidFill>
                  <a:schemeClr val="tx2"/>
                </a:solidFill>
                <a:latin typeface="Helvetica" pitchFamily="34" charset="0"/>
              </a:rPr>
              <a:t>Scenarios are not designed to include all conceivable lifestyles of possible residents; they serve as guides to a range of possible profiles of people who may be in the area</a:t>
            </a:r>
          </a:p>
          <a:p>
            <a:pPr>
              <a:spcAft>
                <a:spcPct val="25000"/>
              </a:spcAft>
            </a:pPr>
            <a:r>
              <a:rPr lang="en-US" b="1" smtClean="0">
                <a:solidFill>
                  <a:schemeClr val="tx2"/>
                </a:solidFill>
                <a:latin typeface="Helvetica" pitchFamily="34" charset="0"/>
              </a:rPr>
              <a:t>Dose varies according to the exposure history of the individual</a:t>
            </a:r>
          </a:p>
        </p:txBody>
      </p:sp>
      <p:sp>
        <p:nvSpPr>
          <p:cNvPr id="29699" name="Rectangle 3"/>
          <p:cNvSpPr>
            <a:spLocks noGrp="1" noRot="1" noChangeAspect="1" noChangeArrowheads="1" noTextEdit="1"/>
          </p:cNvSpPr>
          <p:nvPr>
            <p:ph type="sldImg"/>
          </p:nvPr>
        </p:nvSpPr>
        <p:spPr>
          <a:xfrm>
            <a:off x="987425" y="698500"/>
            <a:ext cx="5035550" cy="3486150"/>
          </a:xfrm>
          <a:ln w="12700" cap="flat">
            <a:solidFill>
              <a:schemeClr val="tx1"/>
            </a:solidFill>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xfrm>
            <a:off x="987425" y="698500"/>
            <a:ext cx="5035550" cy="3486150"/>
          </a:xfrm>
          <a:ln/>
        </p:spPr>
      </p:sp>
      <p:sp>
        <p:nvSpPr>
          <p:cNvPr id="30723"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xfrm>
            <a:off x="987425" y="698500"/>
            <a:ext cx="5035550" cy="3486150"/>
          </a:xfrm>
          <a:ln/>
        </p:spPr>
      </p:sp>
      <p:sp>
        <p:nvSpPr>
          <p:cNvPr id="34819"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xfrm>
            <a:off x="987425" y="698500"/>
            <a:ext cx="5035550" cy="3486150"/>
          </a:xfrm>
          <a:ln/>
        </p:spPr>
      </p:sp>
      <p:sp>
        <p:nvSpPr>
          <p:cNvPr id="31747"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xfrm>
            <a:off x="987425" y="698500"/>
            <a:ext cx="5035550" cy="3486150"/>
          </a:xfrm>
          <a:ln/>
        </p:spPr>
      </p:sp>
      <p:sp>
        <p:nvSpPr>
          <p:cNvPr id="46083"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xfrm>
            <a:off x="987425" y="698500"/>
            <a:ext cx="5035550" cy="3486150"/>
          </a:xfrm>
          <a:ln/>
        </p:spPr>
      </p:sp>
      <p:sp>
        <p:nvSpPr>
          <p:cNvPr id="32771"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xfrm>
            <a:off x="987425" y="698500"/>
            <a:ext cx="5035550" cy="3486150"/>
          </a:xfrm>
          <a:ln/>
        </p:spPr>
      </p:sp>
      <p:sp>
        <p:nvSpPr>
          <p:cNvPr id="35843"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987425" y="698500"/>
            <a:ext cx="5035550" cy="3486150"/>
          </a:xfrm>
          <a:ln/>
        </p:spPr>
      </p:sp>
      <p:sp>
        <p:nvSpPr>
          <p:cNvPr id="33795"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xfrm>
            <a:off x="987425" y="698500"/>
            <a:ext cx="5035550" cy="3486150"/>
          </a:xfrm>
          <a:ln/>
        </p:spPr>
      </p:sp>
      <p:sp>
        <p:nvSpPr>
          <p:cNvPr id="38915"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xfrm>
            <a:off x="987425" y="698500"/>
            <a:ext cx="5035550" cy="3486150"/>
          </a:xfrm>
          <a:ln/>
        </p:spPr>
      </p:sp>
      <p:sp>
        <p:nvSpPr>
          <p:cNvPr id="39939"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xfrm>
            <a:off x="987425" y="698500"/>
            <a:ext cx="5035550" cy="3486150"/>
          </a:xfrm>
          <a:ln/>
        </p:spPr>
      </p:sp>
      <p:sp>
        <p:nvSpPr>
          <p:cNvPr id="67587"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987425" y="698500"/>
            <a:ext cx="5035550" cy="3486150"/>
          </a:xfrm>
          <a:ln/>
        </p:spPr>
      </p:sp>
      <p:sp>
        <p:nvSpPr>
          <p:cNvPr id="68611"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985838" y="696913"/>
            <a:ext cx="5035550" cy="3486150"/>
          </a:xfrm>
          <a:solidFill>
            <a:srgbClr val="FFFFFF"/>
          </a:solidFill>
          <a:ln/>
        </p:spPr>
      </p:sp>
      <p:sp>
        <p:nvSpPr>
          <p:cNvPr id="69635" name="Rectangle 3"/>
          <p:cNvSpPr>
            <a:spLocks noGrp="1" noChangeArrowheads="1"/>
          </p:cNvSpPr>
          <p:nvPr>
            <p:ph type="body" idx="1"/>
          </p:nvPr>
        </p:nvSpPr>
        <p:spPr>
          <a:xfrm>
            <a:off x="934170" y="4416090"/>
            <a:ext cx="5142062" cy="4183979"/>
          </a:xfrm>
          <a:solidFill>
            <a:srgbClr val="FFFFFF"/>
          </a:solidFill>
          <a:ln>
            <a:solidFill>
              <a:srgbClr val="000000"/>
            </a:solidFill>
          </a:ln>
        </p:spPr>
        <p:txBody>
          <a:bodyPr lIns="91209" tIns="45605" rIns="91209" bIns="45605"/>
          <a:lstStyle/>
          <a:p>
            <a:r>
              <a:rPr lang="en-US" smtClean="0"/>
              <a:t>But one of the best examples I know, and one that I have spent some time learning about over the past few years is the nuclear weapons complex.</a:t>
            </a:r>
          </a:p>
          <a:p>
            <a:r>
              <a:rPr lang="en-US" smtClean="0"/>
              <a:t>I have learned about the nuclear industry from John who has, as much as anyone, been responsible for dealing with some of the country's most difficult situations in the weapons complex.</a:t>
            </a:r>
          </a:p>
          <a:p>
            <a:r>
              <a:rPr lang="en-US" smtClean="0"/>
              <a:t>Here are a few of the weapons complex facilities. Hanford, where plutonium was made for the first atomic bombs. Rocky Flats, where plutonium was shaped for the warhead. Fernald in Ohio where uranium was machined and manufactured. Savannah River, a tritium and plutonium production facility. And Los Alamos, a nuclear research facility.</a:t>
            </a:r>
          </a:p>
          <a:p>
            <a:r>
              <a:rPr lang="en-US" smtClean="0"/>
              <a:t>Once the nuclear weapons complex was the most revered of government institutions, encompassing individuals of the highest technological skills and impeccable reputation.</a:t>
            </a:r>
          </a:p>
          <a:p>
            <a:r>
              <a:rPr lang="en-US" smtClean="0"/>
              <a:t>Through the years, and because of many problems like secrecy, classified information, espionage, a lack of environmental controls, and an apathy for its stakeholders, the complex---and the department of energy—lost its credibility and reputation. Doe is working hard to restore this but it is not likely it can ever recover from its past.</a:t>
            </a:r>
          </a:p>
          <a:p>
            <a:r>
              <a:rPr lang="en-US" smtClean="0"/>
              <a:t>This is what happens to institutions who do not worry about reputation and who are not concerned about its perception from stakeholders and its people.</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xfrm>
            <a:off x="987425" y="698500"/>
            <a:ext cx="5035550" cy="3486150"/>
          </a:xfrm>
          <a:ln/>
        </p:spPr>
      </p:sp>
      <p:sp>
        <p:nvSpPr>
          <p:cNvPr id="70659"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body" idx="1"/>
          </p:nvPr>
        </p:nvSpPr>
        <p:spPr>
          <a:xfrm>
            <a:off x="934170" y="4416090"/>
            <a:ext cx="5142062" cy="4183979"/>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608" tIns="45805" rIns="91608" bIns="45805"/>
          <a:lstStyle/>
          <a:p>
            <a:pPr>
              <a:spcAft>
                <a:spcPct val="25000"/>
              </a:spcAft>
            </a:pPr>
            <a:r>
              <a:rPr lang="en-US" sz="1000" smtClean="0">
                <a:solidFill>
                  <a:schemeClr val="tx2"/>
                </a:solidFill>
              </a:rPr>
              <a:t>Columbia Basin salmon and steelhead have had to swim through Hanford effluents to get to the “usual and accustomed” places well-beyond reservation boundaries where tribes retain treaty-protected rights to fish.</a:t>
            </a:r>
          </a:p>
        </p:txBody>
      </p:sp>
      <p:sp>
        <p:nvSpPr>
          <p:cNvPr id="71683" name="Rectangle 3"/>
          <p:cNvSpPr>
            <a:spLocks noGrp="1" noRot="1" noChangeAspect="1" noChangeArrowheads="1" noTextEdit="1"/>
          </p:cNvSpPr>
          <p:nvPr>
            <p:ph type="sldImg"/>
          </p:nvPr>
        </p:nvSpPr>
        <p:spPr>
          <a:xfrm>
            <a:off x="987425" y="696913"/>
            <a:ext cx="5035550" cy="3486150"/>
          </a:xfrm>
          <a:ln w="12700" cap="flat">
            <a:solidFill>
              <a:schemeClr val="tx1"/>
            </a:solidFill>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987425" y="698500"/>
            <a:ext cx="5035550" cy="3486150"/>
          </a:xfrm>
          <a:ln/>
        </p:spPr>
      </p:sp>
      <p:sp>
        <p:nvSpPr>
          <p:cNvPr id="47107"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xfrm>
            <a:off x="987425" y="698500"/>
            <a:ext cx="5035550" cy="3486150"/>
          </a:xfrm>
          <a:ln/>
        </p:spPr>
      </p:sp>
      <p:sp>
        <p:nvSpPr>
          <p:cNvPr id="72707"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xfrm>
            <a:off x="987425" y="698500"/>
            <a:ext cx="5035550" cy="3486150"/>
          </a:xfrm>
          <a:ln/>
        </p:spPr>
      </p:sp>
      <p:sp>
        <p:nvSpPr>
          <p:cNvPr id="73731"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xfrm>
            <a:off x="987425" y="698500"/>
            <a:ext cx="5035550" cy="3486150"/>
          </a:xfrm>
          <a:ln/>
        </p:spPr>
      </p:sp>
      <p:sp>
        <p:nvSpPr>
          <p:cNvPr id="74755"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987425" y="698500"/>
            <a:ext cx="5035550" cy="3486150"/>
          </a:xfrm>
          <a:ln/>
        </p:spPr>
      </p:sp>
      <p:sp>
        <p:nvSpPr>
          <p:cNvPr id="75779"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smtClean="0"/>
              <a:t>Anadroumous</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xfrm>
            <a:off x="987425" y="698500"/>
            <a:ext cx="5035550" cy="3486150"/>
          </a:xfrm>
          <a:ln/>
        </p:spPr>
      </p:sp>
      <p:sp>
        <p:nvSpPr>
          <p:cNvPr id="76803"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987425" y="698500"/>
            <a:ext cx="5035550" cy="3486150"/>
          </a:xfrm>
          <a:ln/>
        </p:spPr>
      </p:sp>
      <p:sp>
        <p:nvSpPr>
          <p:cNvPr id="77827"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xfrm>
            <a:off x="985838" y="696913"/>
            <a:ext cx="5035550" cy="3486150"/>
          </a:xfrm>
          <a:ln/>
        </p:spPr>
      </p:sp>
      <p:sp>
        <p:nvSpPr>
          <p:cNvPr id="78851"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665" tIns="45833" rIns="91665" bIns="45833"/>
          <a:lstStyle/>
          <a:p>
            <a:r>
              <a:rPr lang="en-US" smtClean="0"/>
              <a:t>But one of the best examples I know, and one that I have spent some time learning about over the past few years is the nuclear weapons complex.</a:t>
            </a:r>
          </a:p>
          <a:p>
            <a:r>
              <a:rPr lang="en-US" smtClean="0"/>
              <a:t>I have learned about the nuclear industry from John who has, as much as anyone, been responsible for dealing with some of the country's most difficult situations in the weapons complex.</a:t>
            </a:r>
          </a:p>
          <a:p>
            <a:r>
              <a:rPr lang="en-US" smtClean="0"/>
              <a:t>Here are a few of the weapons complex facilities. Hanford, where plutonium was made for the first atomic bombs. Rocky Flats, where plutonium was shaped for the warhead. Fernald in Ohio where uranium was machined and manufactured. Savannah River, a tritium and plutonium production facility. And Los Alamos, a nuclear research facility.</a:t>
            </a:r>
          </a:p>
          <a:p>
            <a:r>
              <a:rPr lang="en-US" smtClean="0"/>
              <a:t>Once the nuclear weapons complex was the most revered of government institutions, encompassing individuals of the highest technological skills and impeccable reputation.</a:t>
            </a:r>
          </a:p>
          <a:p>
            <a:r>
              <a:rPr lang="en-US" smtClean="0"/>
              <a:t>Through the years, and because of many problems like secrecy, classified information, espionage, a lack of environmental controls, and an apathy for its stakeholders, the complex---and the department of energy—lost its credibiltiy and reputation. Doe is working hard to restore this but it is not likely it can ever recover from its past.</a:t>
            </a:r>
          </a:p>
          <a:p>
            <a:r>
              <a:rPr lang="en-US" smtClean="0"/>
              <a:t>This is what happens to institutions who do not worry about reputation and who are not concerned about its perception from stakeholders and its people.</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65" tIns="46034" rIns="92065" bIns="46034"/>
          <a:lstStyle/>
          <a:p>
            <a:pPr>
              <a:spcAft>
                <a:spcPct val="25000"/>
              </a:spcAft>
            </a:pPr>
            <a:r>
              <a:rPr lang="en-US" b="1" smtClean="0">
                <a:solidFill>
                  <a:schemeClr val="tx2"/>
                </a:solidFill>
                <a:latin typeface="Helvetica" pitchFamily="34" charset="0"/>
              </a:rPr>
              <a:t>Scenarios are not designed to include all conceivable lifestyles of possible residents; they serve as guides to a range of possible profiles of people who may be in the area</a:t>
            </a:r>
          </a:p>
          <a:p>
            <a:pPr>
              <a:spcAft>
                <a:spcPct val="25000"/>
              </a:spcAft>
            </a:pPr>
            <a:r>
              <a:rPr lang="en-US" b="1" smtClean="0">
                <a:solidFill>
                  <a:schemeClr val="tx2"/>
                </a:solidFill>
                <a:latin typeface="Helvetica" pitchFamily="34" charset="0"/>
              </a:rPr>
              <a:t>Dose varies according to the exposure history of the individual</a:t>
            </a:r>
          </a:p>
        </p:txBody>
      </p:sp>
      <p:sp>
        <p:nvSpPr>
          <p:cNvPr id="79875" name="Rectangle 3"/>
          <p:cNvSpPr>
            <a:spLocks noGrp="1" noRot="1" noChangeAspect="1" noChangeArrowheads="1" noTextEdit="1"/>
          </p:cNvSpPr>
          <p:nvPr>
            <p:ph type="sldImg"/>
          </p:nvPr>
        </p:nvSpPr>
        <p:spPr>
          <a:xfrm>
            <a:off x="987425" y="698500"/>
            <a:ext cx="5035550" cy="3486150"/>
          </a:xfrm>
          <a:ln cap="flat"/>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987425" y="698500"/>
            <a:ext cx="5035550" cy="3486150"/>
          </a:xfrm>
          <a:ln/>
        </p:spPr>
      </p:sp>
      <p:sp>
        <p:nvSpPr>
          <p:cNvPr id="80899"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xfrm>
            <a:off x="987425" y="698500"/>
            <a:ext cx="5035550" cy="3486150"/>
          </a:xfrm>
          <a:ln/>
        </p:spPr>
      </p:sp>
      <p:sp>
        <p:nvSpPr>
          <p:cNvPr id="81923"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1057275" y="636588"/>
            <a:ext cx="4895850" cy="3389312"/>
          </a:xfrm>
          <a:solidFill>
            <a:srgbClr val="FFFFFF"/>
          </a:solidFill>
          <a:ln/>
        </p:spPr>
      </p:sp>
      <p:sp>
        <p:nvSpPr>
          <p:cNvPr id="49155" name="Rectangle 3"/>
          <p:cNvSpPr>
            <a:spLocks noGrp="1" noChangeArrowheads="1"/>
          </p:cNvSpPr>
          <p:nvPr>
            <p:ph type="body" idx="1"/>
          </p:nvPr>
        </p:nvSpPr>
        <p:spPr>
          <a:xfrm>
            <a:off x="899448" y="4383145"/>
            <a:ext cx="5211505" cy="4234894"/>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987425" y="698500"/>
            <a:ext cx="5035550" cy="3486150"/>
          </a:xfrm>
          <a:ln/>
        </p:spPr>
      </p:sp>
      <p:sp>
        <p:nvSpPr>
          <p:cNvPr id="77827"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7"/>
          <p:cNvSpPr>
            <a:spLocks noGrp="1" noChangeArrowheads="1"/>
          </p:cNvSpPr>
          <p:nvPr>
            <p:ph type="sldNum" sz="quarter" idx="5"/>
          </p:nvPr>
        </p:nvSpPr>
        <p:spPr>
          <a:ln/>
        </p:spPr>
        <p:txBody>
          <a:bodyPr/>
          <a:lstStyle/>
          <a:p>
            <a:fld id="{3809A805-6415-4BE2-9DC1-2EC184F45870}" type="slidenum">
              <a:rPr lang="de-DE" altLang="ja-JP"/>
              <a:pPr/>
              <a:t>41</a:t>
            </a:fld>
            <a:endParaRPr lang="de-DE" altLang="ja-JP"/>
          </a:p>
        </p:txBody>
      </p:sp>
      <p:sp>
        <p:nvSpPr>
          <p:cNvPr id="5" name="Date Placeholder 2"/>
          <p:cNvSpPr txBox="1">
            <a:spLocks noGrp="1"/>
          </p:cNvSpPr>
          <p:nvPr/>
        </p:nvSpPr>
        <p:spPr>
          <a:xfrm>
            <a:off x="3971458" y="0"/>
            <a:ext cx="3037289" cy="464221"/>
          </a:xfrm>
          <a:prstGeom prst="rect">
            <a:avLst/>
          </a:prstGeom>
          <a:noFill/>
        </p:spPr>
        <p:txBody>
          <a:bodyPr/>
          <a:lstStyle/>
          <a:p>
            <a:pPr algn="r" eaLnBrk="1" fontAlgn="auto" hangingPunct="1">
              <a:spcBef>
                <a:spcPts val="0"/>
              </a:spcBef>
              <a:spcAft>
                <a:spcPts val="0"/>
              </a:spcAft>
              <a:defRPr/>
            </a:pPr>
            <a:r>
              <a:rPr lang="en-US" sz="1200" b="0">
                <a:solidFill>
                  <a:schemeClr val="tx1"/>
                </a:solidFill>
                <a:latin typeface="+mn-lt"/>
              </a:rPr>
              <a:t>Revised 3/20/2009</a:t>
            </a:r>
          </a:p>
        </p:txBody>
      </p:sp>
      <p:sp>
        <p:nvSpPr>
          <p:cNvPr id="6" name="Slide Number Placeholder 6"/>
          <p:cNvSpPr txBox="1">
            <a:spLocks noGrp="1"/>
          </p:cNvSpPr>
          <p:nvPr/>
        </p:nvSpPr>
        <p:spPr>
          <a:xfrm>
            <a:off x="3971458" y="8830682"/>
            <a:ext cx="3037289" cy="464221"/>
          </a:xfrm>
          <a:prstGeom prst="rect">
            <a:avLst/>
          </a:prstGeom>
          <a:noFill/>
        </p:spPr>
        <p:txBody>
          <a:bodyPr anchor="b"/>
          <a:lstStyle/>
          <a:p>
            <a:pPr algn="r" eaLnBrk="1" fontAlgn="auto" hangingPunct="1">
              <a:spcBef>
                <a:spcPts val="0"/>
              </a:spcBef>
              <a:spcAft>
                <a:spcPts val="0"/>
              </a:spcAft>
              <a:defRPr/>
            </a:pPr>
            <a:fld id="{DA10772E-549A-4EDA-BD1F-01A6B1F02949}" type="slidenum">
              <a:rPr lang="en-US" sz="1200" b="0">
                <a:solidFill>
                  <a:schemeClr val="tx1"/>
                </a:solidFill>
                <a:latin typeface="+mn-lt"/>
              </a:rPr>
              <a:pPr algn="r" eaLnBrk="1" fontAlgn="auto" hangingPunct="1">
                <a:spcBef>
                  <a:spcPts val="0"/>
                </a:spcBef>
                <a:spcAft>
                  <a:spcPts val="0"/>
                </a:spcAft>
                <a:defRPr/>
              </a:pPr>
              <a:t>41</a:t>
            </a:fld>
            <a:endParaRPr lang="en-US" sz="1200" b="0">
              <a:solidFill>
                <a:schemeClr val="tx1"/>
              </a:solidFill>
              <a:latin typeface="+mn-lt"/>
            </a:endParaRPr>
          </a:p>
        </p:txBody>
      </p:sp>
      <p:sp>
        <p:nvSpPr>
          <p:cNvPr id="221188" name="Rectangle 7"/>
          <p:cNvSpPr txBox="1">
            <a:spLocks noGrp="1" noChangeArrowheads="1"/>
          </p:cNvSpPr>
          <p:nvPr/>
        </p:nvSpPr>
        <p:spPr bwMode="auto">
          <a:xfrm>
            <a:off x="3971458" y="8827687"/>
            <a:ext cx="3037289" cy="4672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978" tIns="45489" rIns="90978" bIns="45489" anchor="b"/>
          <a:lstStyle>
            <a:lvl1pPr algn="l" defTabSz="909638">
              <a:defRPr sz="2400">
                <a:solidFill>
                  <a:schemeClr val="tx1"/>
                </a:solidFill>
                <a:latin typeface="Times New Roman" pitchFamily="18" charset="0"/>
              </a:defRPr>
            </a:lvl1pPr>
            <a:lvl2pPr marL="742950" indent="-285750" algn="l" defTabSz="909638">
              <a:defRPr sz="2400">
                <a:solidFill>
                  <a:schemeClr val="tx1"/>
                </a:solidFill>
                <a:latin typeface="Times New Roman" pitchFamily="18" charset="0"/>
              </a:defRPr>
            </a:lvl2pPr>
            <a:lvl3pPr marL="1143000" indent="-228600" algn="l" defTabSz="909638">
              <a:defRPr sz="2400">
                <a:solidFill>
                  <a:schemeClr val="tx1"/>
                </a:solidFill>
                <a:latin typeface="Times New Roman" pitchFamily="18" charset="0"/>
              </a:defRPr>
            </a:lvl3pPr>
            <a:lvl4pPr marL="1600200" indent="-228600" algn="l" defTabSz="909638">
              <a:defRPr sz="2400">
                <a:solidFill>
                  <a:schemeClr val="tx1"/>
                </a:solidFill>
                <a:latin typeface="Times New Roman" pitchFamily="18" charset="0"/>
              </a:defRPr>
            </a:lvl4pPr>
            <a:lvl5pPr marL="2057400" indent="-228600" algn="l" defTabSz="909638">
              <a:defRPr sz="2400">
                <a:solidFill>
                  <a:schemeClr val="tx1"/>
                </a:solidFill>
                <a:latin typeface="Times New Roman" pitchFamily="18" charset="0"/>
              </a:defRPr>
            </a:lvl5pPr>
            <a:lvl6pPr marL="2514600" indent="-228600" defTabSz="909638" eaLnBrk="0" fontAlgn="base" hangingPunct="0">
              <a:spcBef>
                <a:spcPct val="0"/>
              </a:spcBef>
              <a:spcAft>
                <a:spcPct val="0"/>
              </a:spcAft>
              <a:defRPr sz="2400">
                <a:solidFill>
                  <a:schemeClr val="tx1"/>
                </a:solidFill>
                <a:latin typeface="Times New Roman" pitchFamily="18" charset="0"/>
              </a:defRPr>
            </a:lvl6pPr>
            <a:lvl7pPr marL="2971800" indent="-228600" defTabSz="909638" eaLnBrk="0" fontAlgn="base" hangingPunct="0">
              <a:spcBef>
                <a:spcPct val="0"/>
              </a:spcBef>
              <a:spcAft>
                <a:spcPct val="0"/>
              </a:spcAft>
              <a:defRPr sz="2400">
                <a:solidFill>
                  <a:schemeClr val="tx1"/>
                </a:solidFill>
                <a:latin typeface="Times New Roman" pitchFamily="18" charset="0"/>
              </a:defRPr>
            </a:lvl7pPr>
            <a:lvl8pPr marL="3429000" indent="-228600" defTabSz="909638" eaLnBrk="0" fontAlgn="base" hangingPunct="0">
              <a:spcBef>
                <a:spcPct val="0"/>
              </a:spcBef>
              <a:spcAft>
                <a:spcPct val="0"/>
              </a:spcAft>
              <a:defRPr sz="2400">
                <a:solidFill>
                  <a:schemeClr val="tx1"/>
                </a:solidFill>
                <a:latin typeface="Times New Roman" pitchFamily="18" charset="0"/>
              </a:defRPr>
            </a:lvl8pPr>
            <a:lvl9pPr marL="3886200" indent="-228600" defTabSz="909638" eaLnBrk="0" fontAlgn="base" hangingPunct="0">
              <a:spcBef>
                <a:spcPct val="0"/>
              </a:spcBef>
              <a:spcAft>
                <a:spcPct val="0"/>
              </a:spcAft>
              <a:defRPr sz="2400">
                <a:solidFill>
                  <a:schemeClr val="tx1"/>
                </a:solidFill>
                <a:latin typeface="Times New Roman" pitchFamily="18" charset="0"/>
              </a:defRPr>
            </a:lvl9pPr>
          </a:lstStyle>
          <a:p>
            <a:pPr algn="r" eaLnBrk="1" hangingPunct="1"/>
            <a:fld id="{8811EB3D-1ADC-49D1-BB58-D60A9E9BFAD2}" type="slidenum">
              <a:rPr lang="de-DE" altLang="ja-JP" sz="1200" b="0">
                <a:latin typeface="Arial" charset="0"/>
              </a:rPr>
              <a:pPr algn="r" eaLnBrk="1" hangingPunct="1"/>
              <a:t>41</a:t>
            </a:fld>
            <a:endParaRPr lang="de-DE" altLang="ja-JP" sz="1200" b="0">
              <a:latin typeface="Arial" charset="0"/>
            </a:endParaRPr>
          </a:p>
        </p:txBody>
      </p:sp>
      <p:sp>
        <p:nvSpPr>
          <p:cNvPr id="221189" name="Rectangle 2"/>
          <p:cNvSpPr>
            <a:spLocks noGrp="1" noRot="1" noChangeAspect="1" noChangeArrowheads="1" noTextEdit="1"/>
          </p:cNvSpPr>
          <p:nvPr>
            <p:ph type="sldImg"/>
          </p:nvPr>
        </p:nvSpPr>
        <p:spPr>
          <a:xfrm>
            <a:off x="989013" y="698500"/>
            <a:ext cx="5033962" cy="3484563"/>
          </a:xfrm>
          <a:ln/>
          <a:extLst>
            <a:ext uri="{909E8E84-426E-40DD-AFC4-6F175D3DCCD1}">
              <a14:hiddenFill xmlns="" xmlns:a14="http://schemas.microsoft.com/office/drawing/2010/main">
                <a:noFill/>
              </a14:hiddenFill>
            </a:ext>
          </a:extLst>
        </p:spPr>
      </p:sp>
      <p:sp>
        <p:nvSpPr>
          <p:cNvPr id="221190" name="Rectangle 3"/>
          <p:cNvSpPr>
            <a:spLocks noGrp="1" noChangeArrowheads="1"/>
          </p:cNvSpPr>
          <p:nvPr>
            <p:ph type="body" idx="1"/>
          </p:nvPr>
        </p:nvSpPr>
        <p:spPr>
          <a:xfrm>
            <a:off x="702695" y="4419085"/>
            <a:ext cx="5605013" cy="4179486"/>
          </a:xfrm>
        </p:spPr>
        <p:txBody>
          <a:bodyPr lIns="90978" tIns="45489" rIns="90978" bIns="45489"/>
          <a:lstStyle/>
          <a:p>
            <a:r>
              <a:rPr lang="en-US"/>
              <a:t>The Cerro Grande Fire occurred in May 2000. It began as a controlled burn that quickly went out of control. </a:t>
            </a:r>
          </a:p>
          <a:p>
            <a:r>
              <a:rPr lang="en-US"/>
              <a:t>It continued for more than 16 days.</a:t>
            </a:r>
          </a:p>
          <a:p>
            <a:r>
              <a:rPr lang="en-US"/>
              <a:t>It burned approx. 45,000 acres, 7,500 acres of which was Los Alamos National Laboratory.</a:t>
            </a:r>
          </a:p>
          <a:p>
            <a:r>
              <a:rPr lang="en-US"/>
              <a:t>It burned residential buildings and properties.</a:t>
            </a:r>
          </a:p>
          <a:p>
            <a:r>
              <a:rPr lang="en-US"/>
              <a:t>The entire towns of Los Alamos and White Rock were evacuated.</a:t>
            </a:r>
          </a:p>
          <a:p>
            <a:r>
              <a:rPr lang="en-US"/>
              <a:t>The plume of smoke was visible by satellite.</a:t>
            </a:r>
          </a:p>
          <a:p>
            <a:r>
              <a:rPr lang="en-US"/>
              <a:t>RAC was brought in to conduct an independent evaluation of the radionuclides and chemicals of LANL-origin that were released while the Cerro Grande fire burned across LANL property.</a:t>
            </a:r>
          </a:p>
          <a:p>
            <a:endParaRPr lang="en-US"/>
          </a:p>
          <a:p>
            <a:r>
              <a:rPr lang="en-US"/>
              <a:t>Also wanted to estimate the releases from natural vegetation that burned. Vegetation both on and off LANL property.</a:t>
            </a:r>
          </a:p>
          <a:p>
            <a:r>
              <a:rPr lang="en-US"/>
              <a:t>	-naturally occurring radionuclides and chemicals</a:t>
            </a:r>
          </a:p>
          <a:p>
            <a:r>
              <a:rPr lang="en-US"/>
              <a:t>	-atmospheric deposition from weapons testing</a:t>
            </a:r>
          </a:p>
          <a:p>
            <a:r>
              <a:rPr lang="en-US"/>
              <a:t>	-historical impact of LANL</a:t>
            </a:r>
          </a:p>
          <a:p>
            <a:endParaRPr lang="en-US"/>
          </a:p>
          <a:p>
            <a:r>
              <a:rPr lang="en-US"/>
              <a:t>DOE was the source of the funding. State of New Mexico  Environment Department managed the contract.</a:t>
            </a:r>
          </a:p>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7"/>
          <p:cNvSpPr>
            <a:spLocks noGrp="1" noChangeArrowheads="1"/>
          </p:cNvSpPr>
          <p:nvPr>
            <p:ph type="sldNum" sz="quarter" idx="5"/>
          </p:nvPr>
        </p:nvSpPr>
        <p:spPr>
          <a:ln/>
        </p:spPr>
        <p:txBody>
          <a:bodyPr/>
          <a:lstStyle/>
          <a:p>
            <a:fld id="{27D87783-6239-4AF4-BE95-1914091D3C17}" type="slidenum">
              <a:rPr lang="de-DE" altLang="ja-JP"/>
              <a:pPr/>
              <a:t>42</a:t>
            </a:fld>
            <a:endParaRPr lang="de-DE" altLang="ja-JP"/>
          </a:p>
        </p:txBody>
      </p:sp>
      <p:sp>
        <p:nvSpPr>
          <p:cNvPr id="5" name="Date Placeholder 2"/>
          <p:cNvSpPr txBox="1">
            <a:spLocks noGrp="1"/>
          </p:cNvSpPr>
          <p:nvPr/>
        </p:nvSpPr>
        <p:spPr>
          <a:xfrm>
            <a:off x="3971458" y="0"/>
            <a:ext cx="3037289" cy="464221"/>
          </a:xfrm>
          <a:prstGeom prst="rect">
            <a:avLst/>
          </a:prstGeom>
          <a:noFill/>
        </p:spPr>
        <p:txBody>
          <a:bodyPr/>
          <a:lstStyle/>
          <a:p>
            <a:pPr algn="r" eaLnBrk="1" fontAlgn="auto" hangingPunct="1">
              <a:spcBef>
                <a:spcPts val="0"/>
              </a:spcBef>
              <a:spcAft>
                <a:spcPts val="0"/>
              </a:spcAft>
              <a:defRPr/>
            </a:pPr>
            <a:r>
              <a:rPr lang="en-US" sz="1200" b="0">
                <a:solidFill>
                  <a:schemeClr val="tx1"/>
                </a:solidFill>
                <a:latin typeface="+mn-lt"/>
              </a:rPr>
              <a:t>Revised 3/20/2009</a:t>
            </a:r>
          </a:p>
        </p:txBody>
      </p:sp>
      <p:sp>
        <p:nvSpPr>
          <p:cNvPr id="6" name="Slide Number Placeholder 6"/>
          <p:cNvSpPr txBox="1">
            <a:spLocks noGrp="1"/>
          </p:cNvSpPr>
          <p:nvPr/>
        </p:nvSpPr>
        <p:spPr>
          <a:xfrm>
            <a:off x="3971458" y="8830682"/>
            <a:ext cx="3037289" cy="464221"/>
          </a:xfrm>
          <a:prstGeom prst="rect">
            <a:avLst/>
          </a:prstGeom>
          <a:noFill/>
        </p:spPr>
        <p:txBody>
          <a:bodyPr anchor="b"/>
          <a:lstStyle/>
          <a:p>
            <a:pPr algn="r" eaLnBrk="1" fontAlgn="auto" hangingPunct="1">
              <a:spcBef>
                <a:spcPts val="0"/>
              </a:spcBef>
              <a:spcAft>
                <a:spcPts val="0"/>
              </a:spcAft>
              <a:defRPr/>
            </a:pPr>
            <a:fld id="{3539712B-F96E-479F-AF59-A845C6BDCEDD}" type="slidenum">
              <a:rPr lang="en-US" sz="1200" b="0">
                <a:solidFill>
                  <a:schemeClr val="tx1"/>
                </a:solidFill>
                <a:latin typeface="+mn-lt"/>
              </a:rPr>
              <a:pPr algn="r" eaLnBrk="1" fontAlgn="auto" hangingPunct="1">
                <a:spcBef>
                  <a:spcPts val="0"/>
                </a:spcBef>
                <a:spcAft>
                  <a:spcPts val="0"/>
                </a:spcAft>
                <a:defRPr/>
              </a:pPr>
              <a:t>42</a:t>
            </a:fld>
            <a:endParaRPr lang="en-US" sz="1200" b="0">
              <a:solidFill>
                <a:schemeClr val="tx1"/>
              </a:solidFill>
              <a:latin typeface="+mn-lt"/>
            </a:endParaRPr>
          </a:p>
        </p:txBody>
      </p:sp>
      <p:sp>
        <p:nvSpPr>
          <p:cNvPr id="23554" name="Rectangle 7"/>
          <p:cNvSpPr txBox="1">
            <a:spLocks noGrp="1" noChangeArrowheads="1"/>
          </p:cNvSpPr>
          <p:nvPr/>
        </p:nvSpPr>
        <p:spPr bwMode="auto">
          <a:xfrm>
            <a:off x="3971458" y="8830682"/>
            <a:ext cx="3037289" cy="464221"/>
          </a:xfrm>
          <a:prstGeom prst="rect">
            <a:avLst/>
          </a:prstGeom>
          <a:noFill/>
          <a:ln>
            <a:miter lim="800000"/>
            <a:headEnd/>
            <a:tailEnd/>
          </a:ln>
        </p:spPr>
        <p:txBody>
          <a:bodyPr anchor="b"/>
          <a:lstStyle/>
          <a:p>
            <a:pPr algn="r" eaLnBrk="1" hangingPunct="1">
              <a:defRPr/>
            </a:pPr>
            <a:fld id="{51E32654-B48B-4009-A189-1DC57CA7EEB9}" type="slidenum">
              <a:rPr lang="en-US" sz="1200" b="0">
                <a:solidFill>
                  <a:schemeClr val="tx1"/>
                </a:solidFill>
                <a:latin typeface="+mn-lt"/>
              </a:rPr>
              <a:pPr algn="r" eaLnBrk="1" hangingPunct="1">
                <a:defRPr/>
              </a:pPr>
              <a:t>42</a:t>
            </a:fld>
            <a:endParaRPr lang="en-US" sz="1200" b="0">
              <a:solidFill>
                <a:schemeClr val="tx1"/>
              </a:solidFill>
              <a:latin typeface="+mn-lt"/>
            </a:endParaRPr>
          </a:p>
        </p:txBody>
      </p:sp>
      <p:sp>
        <p:nvSpPr>
          <p:cNvPr id="223237" name="Rectangle 2"/>
          <p:cNvSpPr>
            <a:spLocks noGrp="1" noRot="1" noChangeAspect="1" noChangeArrowheads="1" noTextEdit="1"/>
          </p:cNvSpPr>
          <p:nvPr>
            <p:ph type="sldImg"/>
          </p:nvPr>
        </p:nvSpPr>
        <p:spPr>
          <a:xfrm>
            <a:off x="987425" y="698500"/>
            <a:ext cx="5035550" cy="3486150"/>
          </a:xfrm>
          <a:ln/>
          <a:extLst>
            <a:ext uri="{909E8E84-426E-40DD-AFC4-6F175D3DCCD1}">
              <a14:hiddenFill xmlns="" xmlns:a14="http://schemas.microsoft.com/office/drawing/2010/main">
                <a:noFill/>
              </a14:hiddenFill>
            </a:ext>
          </a:extLst>
        </p:spPr>
      </p:sp>
      <p:sp>
        <p:nvSpPr>
          <p:cNvPr id="223238" name="Rectangle 3"/>
          <p:cNvSpPr>
            <a:spLocks noGrp="1" noChangeArrowheads="1"/>
          </p:cNvSpPr>
          <p:nvPr>
            <p:ph type="body" idx="1"/>
          </p:nvPr>
        </p:nvSpPr>
        <p:spPr>
          <a:xfrm>
            <a:off x="701040" y="4416090"/>
            <a:ext cx="5608320" cy="4182481"/>
          </a:xfrm>
        </p:spPr>
        <p:txBody>
          <a:bodyPr/>
          <a:lstStyle/>
          <a:p>
            <a:endParaRPr lang="en-US" i="1"/>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7"/>
          <p:cNvSpPr>
            <a:spLocks noGrp="1" noChangeArrowheads="1"/>
          </p:cNvSpPr>
          <p:nvPr>
            <p:ph type="sldNum" sz="quarter" idx="5"/>
          </p:nvPr>
        </p:nvSpPr>
        <p:spPr>
          <a:ln/>
        </p:spPr>
        <p:txBody>
          <a:bodyPr/>
          <a:lstStyle/>
          <a:p>
            <a:fld id="{B0B03990-241C-43D8-880E-613F79F749DE}" type="slidenum">
              <a:rPr lang="de-DE" altLang="ja-JP"/>
              <a:pPr/>
              <a:t>43</a:t>
            </a:fld>
            <a:endParaRPr lang="de-DE" altLang="ja-JP"/>
          </a:p>
        </p:txBody>
      </p:sp>
      <p:sp>
        <p:nvSpPr>
          <p:cNvPr id="7" name="Date Placeholder 2"/>
          <p:cNvSpPr txBox="1">
            <a:spLocks noGrp="1"/>
          </p:cNvSpPr>
          <p:nvPr/>
        </p:nvSpPr>
        <p:spPr>
          <a:xfrm>
            <a:off x="3971458" y="0"/>
            <a:ext cx="3037289" cy="464221"/>
          </a:xfrm>
          <a:prstGeom prst="rect">
            <a:avLst/>
          </a:prstGeom>
          <a:noFill/>
        </p:spPr>
        <p:txBody>
          <a:bodyPr/>
          <a:lstStyle/>
          <a:p>
            <a:pPr algn="r" eaLnBrk="1" fontAlgn="auto" hangingPunct="1">
              <a:spcBef>
                <a:spcPts val="0"/>
              </a:spcBef>
              <a:spcAft>
                <a:spcPts val="0"/>
              </a:spcAft>
              <a:defRPr/>
            </a:pPr>
            <a:r>
              <a:rPr lang="en-US" sz="1200" b="0">
                <a:solidFill>
                  <a:schemeClr val="tx1"/>
                </a:solidFill>
                <a:latin typeface="+mn-lt"/>
              </a:rPr>
              <a:t>Revised 3/20/2009</a:t>
            </a:r>
          </a:p>
        </p:txBody>
      </p:sp>
      <p:sp>
        <p:nvSpPr>
          <p:cNvPr id="8" name="Slide Number Placeholder 6"/>
          <p:cNvSpPr txBox="1">
            <a:spLocks noGrp="1"/>
          </p:cNvSpPr>
          <p:nvPr/>
        </p:nvSpPr>
        <p:spPr>
          <a:xfrm>
            <a:off x="3971458" y="8830682"/>
            <a:ext cx="3037289" cy="464221"/>
          </a:xfrm>
          <a:prstGeom prst="rect">
            <a:avLst/>
          </a:prstGeom>
          <a:noFill/>
        </p:spPr>
        <p:txBody>
          <a:bodyPr anchor="b"/>
          <a:lstStyle/>
          <a:p>
            <a:pPr algn="r" eaLnBrk="1" fontAlgn="auto" hangingPunct="1">
              <a:spcBef>
                <a:spcPts val="0"/>
              </a:spcBef>
              <a:spcAft>
                <a:spcPts val="0"/>
              </a:spcAft>
              <a:defRPr/>
            </a:pPr>
            <a:fld id="{8472766C-649E-4B42-B26F-FC56EF6CA2CB}" type="slidenum">
              <a:rPr lang="en-US" sz="1200" b="0">
                <a:solidFill>
                  <a:schemeClr val="tx1"/>
                </a:solidFill>
                <a:latin typeface="+mn-lt"/>
              </a:rPr>
              <a:pPr algn="r" eaLnBrk="1" fontAlgn="auto" hangingPunct="1">
                <a:spcBef>
                  <a:spcPts val="0"/>
                </a:spcBef>
                <a:spcAft>
                  <a:spcPts val="0"/>
                </a:spcAft>
                <a:defRPr/>
              </a:pPr>
              <a:t>43</a:t>
            </a:fld>
            <a:endParaRPr lang="en-US" sz="1200" b="0">
              <a:solidFill>
                <a:schemeClr val="tx1"/>
              </a:solidFill>
              <a:latin typeface="+mn-lt"/>
            </a:endParaRPr>
          </a:p>
        </p:txBody>
      </p:sp>
      <p:sp>
        <p:nvSpPr>
          <p:cNvPr id="225284" name="Slide Image Placeholder 1"/>
          <p:cNvSpPr>
            <a:spLocks noGrp="1" noRot="1" noChangeAspect="1" noTextEdit="1"/>
          </p:cNvSpPr>
          <p:nvPr>
            <p:ph type="sldImg"/>
          </p:nvPr>
        </p:nvSpPr>
        <p:spPr>
          <a:xfrm>
            <a:off x="989013" y="698500"/>
            <a:ext cx="5033962" cy="3484563"/>
          </a:xfrm>
          <a:ln/>
          <a:extLst>
            <a:ext uri="{909E8E84-426E-40DD-AFC4-6F175D3DCCD1}">
              <a14:hiddenFill xmlns="" xmlns:a14="http://schemas.microsoft.com/office/drawing/2010/main">
                <a:noFill/>
              </a14:hiddenFill>
            </a:ext>
          </a:extLst>
        </p:spPr>
      </p:sp>
      <p:sp>
        <p:nvSpPr>
          <p:cNvPr id="225285" name="Notes Placeholder 2"/>
          <p:cNvSpPr>
            <a:spLocks noGrp="1"/>
          </p:cNvSpPr>
          <p:nvPr>
            <p:ph type="body" idx="1"/>
          </p:nvPr>
        </p:nvSpPr>
        <p:spPr>
          <a:xfrm>
            <a:off x="701040" y="4417587"/>
            <a:ext cx="5608320" cy="4180984"/>
          </a:xfrm>
          <a:noFill/>
        </p:spPr>
        <p:txBody>
          <a:bodyPr lIns="90978" tIns="45489" rIns="90978" bIns="45489"/>
          <a:lstStyle/>
          <a:p>
            <a:r>
              <a:rPr lang="en-US"/>
              <a:t>For all of our projects we believe that there are important fundamentals that must be incorporated into each project.</a:t>
            </a:r>
          </a:p>
          <a:p>
            <a:r>
              <a:rPr lang="en-US"/>
              <a:t> We believe that good risk evaluation and communication programs need clear objectives. You have to work with all of the parties involved to understand what the objectives for a project should be and to explore the details behind the stated project question or problem. </a:t>
            </a:r>
          </a:p>
          <a:p>
            <a:endParaRPr lang="en-US"/>
          </a:p>
          <a:p>
            <a:r>
              <a:rPr lang="en-US"/>
              <a:t>In understanding human health risks and environmental issues it is important that the data are stored in an accessible and consistent format. The evaluations performed must be transparent to foster trust and understanding for all parties involved in the project. Evaluations, analyses and processes need to be flexible and repeatable.</a:t>
            </a:r>
          </a:p>
          <a:p>
            <a:endParaRPr lang="en-US"/>
          </a:p>
        </p:txBody>
      </p:sp>
      <p:sp>
        <p:nvSpPr>
          <p:cNvPr id="225286" name="Date Placeholder 3"/>
          <p:cNvSpPr txBox="1">
            <a:spLocks noGrp="1"/>
          </p:cNvSpPr>
          <p:nvPr/>
        </p:nvSpPr>
        <p:spPr bwMode="auto">
          <a:xfrm>
            <a:off x="3971458" y="0"/>
            <a:ext cx="3037289" cy="4657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978" tIns="45489" rIns="90978" bIns="45489"/>
          <a:lstStyle>
            <a:lvl1pPr algn="l" defTabSz="909638">
              <a:defRPr sz="2400">
                <a:solidFill>
                  <a:schemeClr val="tx1"/>
                </a:solidFill>
                <a:latin typeface="Times New Roman" pitchFamily="18" charset="0"/>
              </a:defRPr>
            </a:lvl1pPr>
            <a:lvl2pPr marL="742950" indent="-285750" algn="l" defTabSz="909638">
              <a:defRPr sz="2400">
                <a:solidFill>
                  <a:schemeClr val="tx1"/>
                </a:solidFill>
                <a:latin typeface="Times New Roman" pitchFamily="18" charset="0"/>
              </a:defRPr>
            </a:lvl2pPr>
            <a:lvl3pPr marL="1143000" indent="-228600" algn="l" defTabSz="909638">
              <a:defRPr sz="2400">
                <a:solidFill>
                  <a:schemeClr val="tx1"/>
                </a:solidFill>
                <a:latin typeface="Times New Roman" pitchFamily="18" charset="0"/>
              </a:defRPr>
            </a:lvl3pPr>
            <a:lvl4pPr marL="1600200" indent="-228600" algn="l" defTabSz="909638">
              <a:defRPr sz="2400">
                <a:solidFill>
                  <a:schemeClr val="tx1"/>
                </a:solidFill>
                <a:latin typeface="Times New Roman" pitchFamily="18" charset="0"/>
              </a:defRPr>
            </a:lvl4pPr>
            <a:lvl5pPr marL="2057400" indent="-228600" algn="l" defTabSz="909638">
              <a:defRPr sz="2400">
                <a:solidFill>
                  <a:schemeClr val="tx1"/>
                </a:solidFill>
                <a:latin typeface="Times New Roman" pitchFamily="18" charset="0"/>
              </a:defRPr>
            </a:lvl5pPr>
            <a:lvl6pPr marL="2514600" indent="-228600" defTabSz="909638" eaLnBrk="0" fontAlgn="base" hangingPunct="0">
              <a:spcBef>
                <a:spcPct val="0"/>
              </a:spcBef>
              <a:spcAft>
                <a:spcPct val="0"/>
              </a:spcAft>
              <a:defRPr sz="2400">
                <a:solidFill>
                  <a:schemeClr val="tx1"/>
                </a:solidFill>
                <a:latin typeface="Times New Roman" pitchFamily="18" charset="0"/>
              </a:defRPr>
            </a:lvl6pPr>
            <a:lvl7pPr marL="2971800" indent="-228600" defTabSz="909638" eaLnBrk="0" fontAlgn="base" hangingPunct="0">
              <a:spcBef>
                <a:spcPct val="0"/>
              </a:spcBef>
              <a:spcAft>
                <a:spcPct val="0"/>
              </a:spcAft>
              <a:defRPr sz="2400">
                <a:solidFill>
                  <a:schemeClr val="tx1"/>
                </a:solidFill>
                <a:latin typeface="Times New Roman" pitchFamily="18" charset="0"/>
              </a:defRPr>
            </a:lvl7pPr>
            <a:lvl8pPr marL="3429000" indent="-228600" defTabSz="909638" eaLnBrk="0" fontAlgn="base" hangingPunct="0">
              <a:spcBef>
                <a:spcPct val="0"/>
              </a:spcBef>
              <a:spcAft>
                <a:spcPct val="0"/>
              </a:spcAft>
              <a:defRPr sz="2400">
                <a:solidFill>
                  <a:schemeClr val="tx1"/>
                </a:solidFill>
                <a:latin typeface="Times New Roman" pitchFamily="18" charset="0"/>
              </a:defRPr>
            </a:lvl8pPr>
            <a:lvl9pPr marL="3886200" indent="-228600" defTabSz="909638" eaLnBrk="0" fontAlgn="base" hangingPunct="0">
              <a:spcBef>
                <a:spcPct val="0"/>
              </a:spcBef>
              <a:spcAft>
                <a:spcPct val="0"/>
              </a:spcAft>
              <a:defRPr sz="2400">
                <a:solidFill>
                  <a:schemeClr val="tx1"/>
                </a:solidFill>
                <a:latin typeface="Times New Roman" pitchFamily="18" charset="0"/>
              </a:defRPr>
            </a:lvl9pPr>
          </a:lstStyle>
          <a:p>
            <a:pPr algn="r" eaLnBrk="1" hangingPunct="1"/>
            <a:fld id="{D7A8B6A4-E2CB-420D-8CB2-782A700678F7}" type="datetime1">
              <a:rPr lang="en-US" sz="1200" b="0">
                <a:latin typeface="Arial" charset="0"/>
              </a:rPr>
              <a:pPr algn="r" eaLnBrk="1" hangingPunct="1"/>
              <a:t>5/15/2012</a:t>
            </a:fld>
            <a:endParaRPr lang="en-US" sz="1200" b="0">
              <a:latin typeface="Arial" charset="0"/>
            </a:endParaRPr>
          </a:p>
        </p:txBody>
      </p:sp>
      <p:sp>
        <p:nvSpPr>
          <p:cNvPr id="225287" name="Footer Placeholder 4"/>
          <p:cNvSpPr txBox="1">
            <a:spLocks noGrp="1"/>
          </p:cNvSpPr>
          <p:nvPr/>
        </p:nvSpPr>
        <p:spPr bwMode="auto">
          <a:xfrm>
            <a:off x="0" y="8827687"/>
            <a:ext cx="3037289" cy="4672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978" tIns="45489" rIns="90978" bIns="45489" anchor="b"/>
          <a:lstStyle>
            <a:lvl1pPr algn="l" defTabSz="909638">
              <a:defRPr sz="2400">
                <a:solidFill>
                  <a:schemeClr val="tx1"/>
                </a:solidFill>
                <a:latin typeface="Times New Roman" pitchFamily="18" charset="0"/>
              </a:defRPr>
            </a:lvl1pPr>
            <a:lvl2pPr marL="742950" indent="-285750" algn="l" defTabSz="909638">
              <a:defRPr sz="2400">
                <a:solidFill>
                  <a:schemeClr val="tx1"/>
                </a:solidFill>
                <a:latin typeface="Times New Roman" pitchFamily="18" charset="0"/>
              </a:defRPr>
            </a:lvl2pPr>
            <a:lvl3pPr marL="1143000" indent="-228600" algn="l" defTabSz="909638">
              <a:defRPr sz="2400">
                <a:solidFill>
                  <a:schemeClr val="tx1"/>
                </a:solidFill>
                <a:latin typeface="Times New Roman" pitchFamily="18" charset="0"/>
              </a:defRPr>
            </a:lvl3pPr>
            <a:lvl4pPr marL="1600200" indent="-228600" algn="l" defTabSz="909638">
              <a:defRPr sz="2400">
                <a:solidFill>
                  <a:schemeClr val="tx1"/>
                </a:solidFill>
                <a:latin typeface="Times New Roman" pitchFamily="18" charset="0"/>
              </a:defRPr>
            </a:lvl4pPr>
            <a:lvl5pPr marL="2057400" indent="-228600" algn="l" defTabSz="909638">
              <a:defRPr sz="2400">
                <a:solidFill>
                  <a:schemeClr val="tx1"/>
                </a:solidFill>
                <a:latin typeface="Times New Roman" pitchFamily="18" charset="0"/>
              </a:defRPr>
            </a:lvl5pPr>
            <a:lvl6pPr marL="2514600" indent="-228600" defTabSz="909638" eaLnBrk="0" fontAlgn="base" hangingPunct="0">
              <a:spcBef>
                <a:spcPct val="0"/>
              </a:spcBef>
              <a:spcAft>
                <a:spcPct val="0"/>
              </a:spcAft>
              <a:defRPr sz="2400">
                <a:solidFill>
                  <a:schemeClr val="tx1"/>
                </a:solidFill>
                <a:latin typeface="Times New Roman" pitchFamily="18" charset="0"/>
              </a:defRPr>
            </a:lvl6pPr>
            <a:lvl7pPr marL="2971800" indent="-228600" defTabSz="909638" eaLnBrk="0" fontAlgn="base" hangingPunct="0">
              <a:spcBef>
                <a:spcPct val="0"/>
              </a:spcBef>
              <a:spcAft>
                <a:spcPct val="0"/>
              </a:spcAft>
              <a:defRPr sz="2400">
                <a:solidFill>
                  <a:schemeClr val="tx1"/>
                </a:solidFill>
                <a:latin typeface="Times New Roman" pitchFamily="18" charset="0"/>
              </a:defRPr>
            </a:lvl7pPr>
            <a:lvl8pPr marL="3429000" indent="-228600" defTabSz="909638" eaLnBrk="0" fontAlgn="base" hangingPunct="0">
              <a:spcBef>
                <a:spcPct val="0"/>
              </a:spcBef>
              <a:spcAft>
                <a:spcPct val="0"/>
              </a:spcAft>
              <a:defRPr sz="2400">
                <a:solidFill>
                  <a:schemeClr val="tx1"/>
                </a:solidFill>
                <a:latin typeface="Times New Roman" pitchFamily="18" charset="0"/>
              </a:defRPr>
            </a:lvl8pPr>
            <a:lvl9pPr marL="3886200" indent="-228600" defTabSz="909638"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200" b="0">
                <a:latin typeface="Arial" charset="0"/>
              </a:rPr>
              <a:t>(c) 2008 Risk Assessment Corporation. All rights reserved.</a:t>
            </a:r>
          </a:p>
        </p:txBody>
      </p:sp>
      <p:sp>
        <p:nvSpPr>
          <p:cNvPr id="225288" name="Slide Number Placeholder 5"/>
          <p:cNvSpPr txBox="1">
            <a:spLocks noGrp="1"/>
          </p:cNvSpPr>
          <p:nvPr/>
        </p:nvSpPr>
        <p:spPr bwMode="auto">
          <a:xfrm>
            <a:off x="3971458" y="8827687"/>
            <a:ext cx="3037289" cy="4672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978" tIns="45489" rIns="90978" bIns="45489" anchor="b"/>
          <a:lstStyle>
            <a:lvl1pPr algn="l" defTabSz="909638">
              <a:defRPr sz="2400">
                <a:solidFill>
                  <a:schemeClr val="tx1"/>
                </a:solidFill>
                <a:latin typeface="Times New Roman" pitchFamily="18" charset="0"/>
              </a:defRPr>
            </a:lvl1pPr>
            <a:lvl2pPr marL="742950" indent="-285750" algn="l" defTabSz="909638">
              <a:defRPr sz="2400">
                <a:solidFill>
                  <a:schemeClr val="tx1"/>
                </a:solidFill>
                <a:latin typeface="Times New Roman" pitchFamily="18" charset="0"/>
              </a:defRPr>
            </a:lvl2pPr>
            <a:lvl3pPr marL="1143000" indent="-228600" algn="l" defTabSz="909638">
              <a:defRPr sz="2400">
                <a:solidFill>
                  <a:schemeClr val="tx1"/>
                </a:solidFill>
                <a:latin typeface="Times New Roman" pitchFamily="18" charset="0"/>
              </a:defRPr>
            </a:lvl3pPr>
            <a:lvl4pPr marL="1600200" indent="-228600" algn="l" defTabSz="909638">
              <a:defRPr sz="2400">
                <a:solidFill>
                  <a:schemeClr val="tx1"/>
                </a:solidFill>
                <a:latin typeface="Times New Roman" pitchFamily="18" charset="0"/>
              </a:defRPr>
            </a:lvl4pPr>
            <a:lvl5pPr marL="2057400" indent="-228600" algn="l" defTabSz="909638">
              <a:defRPr sz="2400">
                <a:solidFill>
                  <a:schemeClr val="tx1"/>
                </a:solidFill>
                <a:latin typeface="Times New Roman" pitchFamily="18" charset="0"/>
              </a:defRPr>
            </a:lvl5pPr>
            <a:lvl6pPr marL="2514600" indent="-228600" defTabSz="909638" eaLnBrk="0" fontAlgn="base" hangingPunct="0">
              <a:spcBef>
                <a:spcPct val="0"/>
              </a:spcBef>
              <a:spcAft>
                <a:spcPct val="0"/>
              </a:spcAft>
              <a:defRPr sz="2400">
                <a:solidFill>
                  <a:schemeClr val="tx1"/>
                </a:solidFill>
                <a:latin typeface="Times New Roman" pitchFamily="18" charset="0"/>
              </a:defRPr>
            </a:lvl6pPr>
            <a:lvl7pPr marL="2971800" indent="-228600" defTabSz="909638" eaLnBrk="0" fontAlgn="base" hangingPunct="0">
              <a:spcBef>
                <a:spcPct val="0"/>
              </a:spcBef>
              <a:spcAft>
                <a:spcPct val="0"/>
              </a:spcAft>
              <a:defRPr sz="2400">
                <a:solidFill>
                  <a:schemeClr val="tx1"/>
                </a:solidFill>
                <a:latin typeface="Times New Roman" pitchFamily="18" charset="0"/>
              </a:defRPr>
            </a:lvl7pPr>
            <a:lvl8pPr marL="3429000" indent="-228600" defTabSz="909638" eaLnBrk="0" fontAlgn="base" hangingPunct="0">
              <a:spcBef>
                <a:spcPct val="0"/>
              </a:spcBef>
              <a:spcAft>
                <a:spcPct val="0"/>
              </a:spcAft>
              <a:defRPr sz="2400">
                <a:solidFill>
                  <a:schemeClr val="tx1"/>
                </a:solidFill>
                <a:latin typeface="Times New Roman" pitchFamily="18" charset="0"/>
              </a:defRPr>
            </a:lvl8pPr>
            <a:lvl9pPr marL="3886200" indent="-228600" defTabSz="909638" eaLnBrk="0" fontAlgn="base" hangingPunct="0">
              <a:spcBef>
                <a:spcPct val="0"/>
              </a:spcBef>
              <a:spcAft>
                <a:spcPct val="0"/>
              </a:spcAft>
              <a:defRPr sz="2400">
                <a:solidFill>
                  <a:schemeClr val="tx1"/>
                </a:solidFill>
                <a:latin typeface="Times New Roman" pitchFamily="18" charset="0"/>
              </a:defRPr>
            </a:lvl9pPr>
          </a:lstStyle>
          <a:p>
            <a:pPr algn="r" eaLnBrk="1" hangingPunct="1"/>
            <a:fld id="{FC8C5856-0250-48F5-A91B-53FD4CB10A00}" type="slidenum">
              <a:rPr lang="en-US" sz="1200" b="0">
                <a:latin typeface="Arial" charset="0"/>
              </a:rPr>
              <a:pPr algn="r" eaLnBrk="1" hangingPunct="1"/>
              <a:t>43</a:t>
            </a:fld>
            <a:endParaRPr lang="en-US" sz="1200" b="0">
              <a:latin typeface="Arial"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7"/>
          <p:cNvSpPr>
            <a:spLocks noGrp="1" noChangeArrowheads="1"/>
          </p:cNvSpPr>
          <p:nvPr>
            <p:ph type="sldNum" sz="quarter" idx="5"/>
          </p:nvPr>
        </p:nvSpPr>
        <p:spPr>
          <a:ln/>
        </p:spPr>
        <p:txBody>
          <a:bodyPr/>
          <a:lstStyle/>
          <a:p>
            <a:fld id="{9052C3C6-6280-4980-B8DE-244BC318E98E}" type="slidenum">
              <a:rPr lang="de-DE" altLang="ja-JP"/>
              <a:pPr/>
              <a:t>44</a:t>
            </a:fld>
            <a:endParaRPr lang="de-DE" altLang="ja-JP"/>
          </a:p>
        </p:txBody>
      </p:sp>
      <p:sp>
        <p:nvSpPr>
          <p:cNvPr id="7" name="Date Placeholder 2"/>
          <p:cNvSpPr txBox="1">
            <a:spLocks noGrp="1"/>
          </p:cNvSpPr>
          <p:nvPr/>
        </p:nvSpPr>
        <p:spPr>
          <a:xfrm>
            <a:off x="3971458" y="0"/>
            <a:ext cx="3037289" cy="464221"/>
          </a:xfrm>
          <a:prstGeom prst="rect">
            <a:avLst/>
          </a:prstGeom>
          <a:noFill/>
        </p:spPr>
        <p:txBody>
          <a:bodyPr/>
          <a:lstStyle/>
          <a:p>
            <a:pPr algn="r" eaLnBrk="1" fontAlgn="auto" hangingPunct="1">
              <a:spcBef>
                <a:spcPts val="0"/>
              </a:spcBef>
              <a:spcAft>
                <a:spcPts val="0"/>
              </a:spcAft>
              <a:defRPr/>
            </a:pPr>
            <a:r>
              <a:rPr lang="en-US" sz="1200" b="0">
                <a:solidFill>
                  <a:schemeClr val="tx1"/>
                </a:solidFill>
                <a:latin typeface="+mn-lt"/>
              </a:rPr>
              <a:t>Revised 3/20/2009</a:t>
            </a:r>
          </a:p>
        </p:txBody>
      </p:sp>
      <p:sp>
        <p:nvSpPr>
          <p:cNvPr id="8" name="Slide Number Placeholder 6"/>
          <p:cNvSpPr txBox="1">
            <a:spLocks noGrp="1"/>
          </p:cNvSpPr>
          <p:nvPr/>
        </p:nvSpPr>
        <p:spPr>
          <a:xfrm>
            <a:off x="3971458" y="8830682"/>
            <a:ext cx="3037289" cy="464221"/>
          </a:xfrm>
          <a:prstGeom prst="rect">
            <a:avLst/>
          </a:prstGeom>
          <a:noFill/>
        </p:spPr>
        <p:txBody>
          <a:bodyPr anchor="b"/>
          <a:lstStyle/>
          <a:p>
            <a:pPr algn="r" eaLnBrk="1" fontAlgn="auto" hangingPunct="1">
              <a:spcBef>
                <a:spcPts val="0"/>
              </a:spcBef>
              <a:spcAft>
                <a:spcPts val="0"/>
              </a:spcAft>
              <a:defRPr/>
            </a:pPr>
            <a:fld id="{46999EBF-3032-4060-BFD4-819D7420E049}" type="slidenum">
              <a:rPr lang="en-US" sz="1200" b="0">
                <a:solidFill>
                  <a:schemeClr val="tx1"/>
                </a:solidFill>
                <a:latin typeface="+mn-lt"/>
              </a:rPr>
              <a:pPr algn="r" eaLnBrk="1" fontAlgn="auto" hangingPunct="1">
                <a:spcBef>
                  <a:spcPts val="0"/>
                </a:spcBef>
                <a:spcAft>
                  <a:spcPts val="0"/>
                </a:spcAft>
                <a:defRPr/>
              </a:pPr>
              <a:t>44</a:t>
            </a:fld>
            <a:endParaRPr lang="en-US" sz="1200" b="0">
              <a:solidFill>
                <a:schemeClr val="tx1"/>
              </a:solidFill>
              <a:latin typeface="+mn-lt"/>
            </a:endParaRPr>
          </a:p>
        </p:txBody>
      </p:sp>
      <p:sp>
        <p:nvSpPr>
          <p:cNvPr id="227332" name="Slide Image Placeholder 1"/>
          <p:cNvSpPr>
            <a:spLocks noGrp="1" noRot="1" noChangeAspect="1" noTextEdit="1"/>
          </p:cNvSpPr>
          <p:nvPr>
            <p:ph type="sldImg"/>
          </p:nvPr>
        </p:nvSpPr>
        <p:spPr>
          <a:xfrm>
            <a:off x="989013" y="698500"/>
            <a:ext cx="5033962" cy="3484563"/>
          </a:xfrm>
          <a:ln/>
          <a:extLst>
            <a:ext uri="{909E8E84-426E-40DD-AFC4-6F175D3DCCD1}">
              <a14:hiddenFill xmlns="" xmlns:a14="http://schemas.microsoft.com/office/drawing/2010/main">
                <a:noFill/>
              </a14:hiddenFill>
            </a:ext>
          </a:extLst>
        </p:spPr>
      </p:sp>
      <p:sp>
        <p:nvSpPr>
          <p:cNvPr id="227333" name="Notes Placeholder 2"/>
          <p:cNvSpPr>
            <a:spLocks noGrp="1"/>
          </p:cNvSpPr>
          <p:nvPr>
            <p:ph type="body" idx="1"/>
          </p:nvPr>
        </p:nvSpPr>
        <p:spPr>
          <a:xfrm>
            <a:off x="701040" y="4417587"/>
            <a:ext cx="5608320" cy="4180984"/>
          </a:xfrm>
        </p:spPr>
        <p:txBody>
          <a:bodyPr lIns="90978" tIns="45489" rIns="90978" bIns="45489"/>
          <a:lstStyle/>
          <a:p>
            <a:endParaRPr lang="en-US"/>
          </a:p>
        </p:txBody>
      </p:sp>
      <p:sp>
        <p:nvSpPr>
          <p:cNvPr id="227334" name="Date Placeholder 3"/>
          <p:cNvSpPr txBox="1">
            <a:spLocks noGrp="1"/>
          </p:cNvSpPr>
          <p:nvPr/>
        </p:nvSpPr>
        <p:spPr bwMode="auto">
          <a:xfrm>
            <a:off x="3971458" y="0"/>
            <a:ext cx="3037289" cy="4657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978" tIns="45489" rIns="90978" bIns="45489"/>
          <a:lstStyle>
            <a:lvl1pPr algn="l" defTabSz="909638">
              <a:defRPr sz="2400">
                <a:solidFill>
                  <a:schemeClr val="tx1"/>
                </a:solidFill>
                <a:latin typeface="Times New Roman" pitchFamily="18" charset="0"/>
              </a:defRPr>
            </a:lvl1pPr>
            <a:lvl2pPr marL="742950" indent="-285750" algn="l" defTabSz="909638">
              <a:defRPr sz="2400">
                <a:solidFill>
                  <a:schemeClr val="tx1"/>
                </a:solidFill>
                <a:latin typeface="Times New Roman" pitchFamily="18" charset="0"/>
              </a:defRPr>
            </a:lvl2pPr>
            <a:lvl3pPr marL="1143000" indent="-228600" algn="l" defTabSz="909638">
              <a:defRPr sz="2400">
                <a:solidFill>
                  <a:schemeClr val="tx1"/>
                </a:solidFill>
                <a:latin typeface="Times New Roman" pitchFamily="18" charset="0"/>
              </a:defRPr>
            </a:lvl3pPr>
            <a:lvl4pPr marL="1600200" indent="-228600" algn="l" defTabSz="909638">
              <a:defRPr sz="2400">
                <a:solidFill>
                  <a:schemeClr val="tx1"/>
                </a:solidFill>
                <a:latin typeface="Times New Roman" pitchFamily="18" charset="0"/>
              </a:defRPr>
            </a:lvl4pPr>
            <a:lvl5pPr marL="2057400" indent="-228600" algn="l" defTabSz="909638">
              <a:defRPr sz="2400">
                <a:solidFill>
                  <a:schemeClr val="tx1"/>
                </a:solidFill>
                <a:latin typeface="Times New Roman" pitchFamily="18" charset="0"/>
              </a:defRPr>
            </a:lvl5pPr>
            <a:lvl6pPr marL="2514600" indent="-228600" defTabSz="909638" eaLnBrk="0" fontAlgn="base" hangingPunct="0">
              <a:spcBef>
                <a:spcPct val="0"/>
              </a:spcBef>
              <a:spcAft>
                <a:spcPct val="0"/>
              </a:spcAft>
              <a:defRPr sz="2400">
                <a:solidFill>
                  <a:schemeClr val="tx1"/>
                </a:solidFill>
                <a:latin typeface="Times New Roman" pitchFamily="18" charset="0"/>
              </a:defRPr>
            </a:lvl6pPr>
            <a:lvl7pPr marL="2971800" indent="-228600" defTabSz="909638" eaLnBrk="0" fontAlgn="base" hangingPunct="0">
              <a:spcBef>
                <a:spcPct val="0"/>
              </a:spcBef>
              <a:spcAft>
                <a:spcPct val="0"/>
              </a:spcAft>
              <a:defRPr sz="2400">
                <a:solidFill>
                  <a:schemeClr val="tx1"/>
                </a:solidFill>
                <a:latin typeface="Times New Roman" pitchFamily="18" charset="0"/>
              </a:defRPr>
            </a:lvl7pPr>
            <a:lvl8pPr marL="3429000" indent="-228600" defTabSz="909638" eaLnBrk="0" fontAlgn="base" hangingPunct="0">
              <a:spcBef>
                <a:spcPct val="0"/>
              </a:spcBef>
              <a:spcAft>
                <a:spcPct val="0"/>
              </a:spcAft>
              <a:defRPr sz="2400">
                <a:solidFill>
                  <a:schemeClr val="tx1"/>
                </a:solidFill>
                <a:latin typeface="Times New Roman" pitchFamily="18" charset="0"/>
              </a:defRPr>
            </a:lvl8pPr>
            <a:lvl9pPr marL="3886200" indent="-228600" defTabSz="909638" eaLnBrk="0" fontAlgn="base" hangingPunct="0">
              <a:spcBef>
                <a:spcPct val="0"/>
              </a:spcBef>
              <a:spcAft>
                <a:spcPct val="0"/>
              </a:spcAft>
              <a:defRPr sz="2400">
                <a:solidFill>
                  <a:schemeClr val="tx1"/>
                </a:solidFill>
                <a:latin typeface="Times New Roman" pitchFamily="18" charset="0"/>
              </a:defRPr>
            </a:lvl9pPr>
          </a:lstStyle>
          <a:p>
            <a:pPr algn="r" eaLnBrk="1" hangingPunct="1"/>
            <a:fld id="{4F4ADCF1-6233-482B-81E6-EA4EBCF120EC}" type="datetime1">
              <a:rPr lang="en-US" sz="1200" b="0">
                <a:latin typeface="Arial" charset="0"/>
              </a:rPr>
              <a:pPr algn="r" eaLnBrk="1" hangingPunct="1"/>
              <a:t>5/15/2012</a:t>
            </a:fld>
            <a:endParaRPr lang="en-US" sz="1200" b="0">
              <a:latin typeface="Arial" charset="0"/>
            </a:endParaRPr>
          </a:p>
        </p:txBody>
      </p:sp>
      <p:sp>
        <p:nvSpPr>
          <p:cNvPr id="227335" name="Footer Placeholder 4"/>
          <p:cNvSpPr txBox="1">
            <a:spLocks noGrp="1"/>
          </p:cNvSpPr>
          <p:nvPr/>
        </p:nvSpPr>
        <p:spPr bwMode="auto">
          <a:xfrm>
            <a:off x="0" y="8827687"/>
            <a:ext cx="3037289" cy="4672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978" tIns="45489" rIns="90978" bIns="45489" anchor="b"/>
          <a:lstStyle>
            <a:lvl1pPr algn="l" defTabSz="909638">
              <a:defRPr sz="2400">
                <a:solidFill>
                  <a:schemeClr val="tx1"/>
                </a:solidFill>
                <a:latin typeface="Times New Roman" pitchFamily="18" charset="0"/>
              </a:defRPr>
            </a:lvl1pPr>
            <a:lvl2pPr marL="742950" indent="-285750" algn="l" defTabSz="909638">
              <a:defRPr sz="2400">
                <a:solidFill>
                  <a:schemeClr val="tx1"/>
                </a:solidFill>
                <a:latin typeface="Times New Roman" pitchFamily="18" charset="0"/>
              </a:defRPr>
            </a:lvl2pPr>
            <a:lvl3pPr marL="1143000" indent="-228600" algn="l" defTabSz="909638">
              <a:defRPr sz="2400">
                <a:solidFill>
                  <a:schemeClr val="tx1"/>
                </a:solidFill>
                <a:latin typeface="Times New Roman" pitchFamily="18" charset="0"/>
              </a:defRPr>
            </a:lvl3pPr>
            <a:lvl4pPr marL="1600200" indent="-228600" algn="l" defTabSz="909638">
              <a:defRPr sz="2400">
                <a:solidFill>
                  <a:schemeClr val="tx1"/>
                </a:solidFill>
                <a:latin typeface="Times New Roman" pitchFamily="18" charset="0"/>
              </a:defRPr>
            </a:lvl4pPr>
            <a:lvl5pPr marL="2057400" indent="-228600" algn="l" defTabSz="909638">
              <a:defRPr sz="2400">
                <a:solidFill>
                  <a:schemeClr val="tx1"/>
                </a:solidFill>
                <a:latin typeface="Times New Roman" pitchFamily="18" charset="0"/>
              </a:defRPr>
            </a:lvl5pPr>
            <a:lvl6pPr marL="2514600" indent="-228600" defTabSz="909638" eaLnBrk="0" fontAlgn="base" hangingPunct="0">
              <a:spcBef>
                <a:spcPct val="0"/>
              </a:spcBef>
              <a:spcAft>
                <a:spcPct val="0"/>
              </a:spcAft>
              <a:defRPr sz="2400">
                <a:solidFill>
                  <a:schemeClr val="tx1"/>
                </a:solidFill>
                <a:latin typeface="Times New Roman" pitchFamily="18" charset="0"/>
              </a:defRPr>
            </a:lvl6pPr>
            <a:lvl7pPr marL="2971800" indent="-228600" defTabSz="909638" eaLnBrk="0" fontAlgn="base" hangingPunct="0">
              <a:spcBef>
                <a:spcPct val="0"/>
              </a:spcBef>
              <a:spcAft>
                <a:spcPct val="0"/>
              </a:spcAft>
              <a:defRPr sz="2400">
                <a:solidFill>
                  <a:schemeClr val="tx1"/>
                </a:solidFill>
                <a:latin typeface="Times New Roman" pitchFamily="18" charset="0"/>
              </a:defRPr>
            </a:lvl7pPr>
            <a:lvl8pPr marL="3429000" indent="-228600" defTabSz="909638" eaLnBrk="0" fontAlgn="base" hangingPunct="0">
              <a:spcBef>
                <a:spcPct val="0"/>
              </a:spcBef>
              <a:spcAft>
                <a:spcPct val="0"/>
              </a:spcAft>
              <a:defRPr sz="2400">
                <a:solidFill>
                  <a:schemeClr val="tx1"/>
                </a:solidFill>
                <a:latin typeface="Times New Roman" pitchFamily="18" charset="0"/>
              </a:defRPr>
            </a:lvl8pPr>
            <a:lvl9pPr marL="3886200" indent="-228600" defTabSz="909638"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200" b="0">
                <a:latin typeface="Arial" charset="0"/>
              </a:rPr>
              <a:t>(c) 2008 Risk Assessment Corporation. All rights reserved.</a:t>
            </a:r>
          </a:p>
        </p:txBody>
      </p:sp>
      <p:sp>
        <p:nvSpPr>
          <p:cNvPr id="227336" name="Slide Number Placeholder 5"/>
          <p:cNvSpPr txBox="1">
            <a:spLocks noGrp="1"/>
          </p:cNvSpPr>
          <p:nvPr/>
        </p:nvSpPr>
        <p:spPr bwMode="auto">
          <a:xfrm>
            <a:off x="3971458" y="8827687"/>
            <a:ext cx="3037289" cy="4672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978" tIns="45489" rIns="90978" bIns="45489" anchor="b"/>
          <a:lstStyle>
            <a:lvl1pPr algn="l" defTabSz="909638">
              <a:defRPr sz="2400">
                <a:solidFill>
                  <a:schemeClr val="tx1"/>
                </a:solidFill>
                <a:latin typeface="Times New Roman" pitchFamily="18" charset="0"/>
              </a:defRPr>
            </a:lvl1pPr>
            <a:lvl2pPr marL="742950" indent="-285750" algn="l" defTabSz="909638">
              <a:defRPr sz="2400">
                <a:solidFill>
                  <a:schemeClr val="tx1"/>
                </a:solidFill>
                <a:latin typeface="Times New Roman" pitchFamily="18" charset="0"/>
              </a:defRPr>
            </a:lvl2pPr>
            <a:lvl3pPr marL="1143000" indent="-228600" algn="l" defTabSz="909638">
              <a:defRPr sz="2400">
                <a:solidFill>
                  <a:schemeClr val="tx1"/>
                </a:solidFill>
                <a:latin typeface="Times New Roman" pitchFamily="18" charset="0"/>
              </a:defRPr>
            </a:lvl3pPr>
            <a:lvl4pPr marL="1600200" indent="-228600" algn="l" defTabSz="909638">
              <a:defRPr sz="2400">
                <a:solidFill>
                  <a:schemeClr val="tx1"/>
                </a:solidFill>
                <a:latin typeface="Times New Roman" pitchFamily="18" charset="0"/>
              </a:defRPr>
            </a:lvl4pPr>
            <a:lvl5pPr marL="2057400" indent="-228600" algn="l" defTabSz="909638">
              <a:defRPr sz="2400">
                <a:solidFill>
                  <a:schemeClr val="tx1"/>
                </a:solidFill>
                <a:latin typeface="Times New Roman" pitchFamily="18" charset="0"/>
              </a:defRPr>
            </a:lvl5pPr>
            <a:lvl6pPr marL="2514600" indent="-228600" defTabSz="909638" eaLnBrk="0" fontAlgn="base" hangingPunct="0">
              <a:spcBef>
                <a:spcPct val="0"/>
              </a:spcBef>
              <a:spcAft>
                <a:spcPct val="0"/>
              </a:spcAft>
              <a:defRPr sz="2400">
                <a:solidFill>
                  <a:schemeClr val="tx1"/>
                </a:solidFill>
                <a:latin typeface="Times New Roman" pitchFamily="18" charset="0"/>
              </a:defRPr>
            </a:lvl6pPr>
            <a:lvl7pPr marL="2971800" indent="-228600" defTabSz="909638" eaLnBrk="0" fontAlgn="base" hangingPunct="0">
              <a:spcBef>
                <a:spcPct val="0"/>
              </a:spcBef>
              <a:spcAft>
                <a:spcPct val="0"/>
              </a:spcAft>
              <a:defRPr sz="2400">
                <a:solidFill>
                  <a:schemeClr val="tx1"/>
                </a:solidFill>
                <a:latin typeface="Times New Roman" pitchFamily="18" charset="0"/>
              </a:defRPr>
            </a:lvl7pPr>
            <a:lvl8pPr marL="3429000" indent="-228600" defTabSz="909638" eaLnBrk="0" fontAlgn="base" hangingPunct="0">
              <a:spcBef>
                <a:spcPct val="0"/>
              </a:spcBef>
              <a:spcAft>
                <a:spcPct val="0"/>
              </a:spcAft>
              <a:defRPr sz="2400">
                <a:solidFill>
                  <a:schemeClr val="tx1"/>
                </a:solidFill>
                <a:latin typeface="Times New Roman" pitchFamily="18" charset="0"/>
              </a:defRPr>
            </a:lvl8pPr>
            <a:lvl9pPr marL="3886200" indent="-228600" defTabSz="909638" eaLnBrk="0" fontAlgn="base" hangingPunct="0">
              <a:spcBef>
                <a:spcPct val="0"/>
              </a:spcBef>
              <a:spcAft>
                <a:spcPct val="0"/>
              </a:spcAft>
              <a:defRPr sz="2400">
                <a:solidFill>
                  <a:schemeClr val="tx1"/>
                </a:solidFill>
                <a:latin typeface="Times New Roman" pitchFamily="18" charset="0"/>
              </a:defRPr>
            </a:lvl9pPr>
          </a:lstStyle>
          <a:p>
            <a:pPr algn="r" eaLnBrk="1" hangingPunct="1"/>
            <a:fld id="{D69A19D4-B494-4BEE-AAD1-567087C6F71D}" type="slidenum">
              <a:rPr lang="en-US" sz="1200" b="0">
                <a:latin typeface="Arial" charset="0"/>
              </a:rPr>
              <a:pPr algn="r" eaLnBrk="1" hangingPunct="1"/>
              <a:t>44</a:t>
            </a:fld>
            <a:endParaRPr lang="en-US" sz="1200" b="0">
              <a:latin typeface="Arial"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3A02C3D-3E68-41DE-B50D-3774E6BEF9AA}" type="slidenum">
              <a:rPr lang="de-DE" altLang="ja-JP"/>
              <a:pPr/>
              <a:t>45</a:t>
            </a:fld>
            <a:endParaRPr lang="de-DE" altLang="ja-JP"/>
          </a:p>
        </p:txBody>
      </p:sp>
      <p:sp>
        <p:nvSpPr>
          <p:cNvPr id="326658" name="Rectangle 2"/>
          <p:cNvSpPr>
            <a:spLocks noGrp="1" noRot="1" noChangeAspect="1" noChangeArrowheads="1" noTextEdit="1"/>
          </p:cNvSpPr>
          <p:nvPr>
            <p:ph type="sldImg"/>
          </p:nvPr>
        </p:nvSpPr>
        <p:spPr>
          <a:xfrm>
            <a:off x="987425" y="698500"/>
            <a:ext cx="5035550" cy="3486150"/>
          </a:xfrm>
          <a:ln/>
        </p:spPr>
      </p:sp>
      <p:sp>
        <p:nvSpPr>
          <p:cNvPr id="32665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C7C05C-753E-474D-A277-6183B7103A8D}" type="slidenum">
              <a:rPr lang="de-DE" altLang="ja-JP"/>
              <a:pPr/>
              <a:t>46</a:t>
            </a:fld>
            <a:endParaRPr lang="de-DE" altLang="ja-JP"/>
          </a:p>
        </p:txBody>
      </p:sp>
      <p:sp>
        <p:nvSpPr>
          <p:cNvPr id="338946" name="Rectangle 2"/>
          <p:cNvSpPr>
            <a:spLocks noGrp="1" noRot="1" noChangeAspect="1" noChangeArrowheads="1" noTextEdit="1"/>
          </p:cNvSpPr>
          <p:nvPr>
            <p:ph type="sldImg"/>
          </p:nvPr>
        </p:nvSpPr>
        <p:spPr>
          <a:xfrm>
            <a:off x="987425" y="696913"/>
            <a:ext cx="5035550" cy="3486150"/>
          </a:xfrm>
          <a:ln/>
        </p:spPr>
      </p:sp>
      <p:sp>
        <p:nvSpPr>
          <p:cNvPr id="338947" name="Rectangle 3"/>
          <p:cNvSpPr>
            <a:spLocks noGrp="1" noChangeArrowheads="1"/>
          </p:cNvSpPr>
          <p:nvPr>
            <p:ph type="body" idx="1"/>
          </p:nvPr>
        </p:nvSpPr>
        <p:spPr>
          <a:xfrm>
            <a:off x="702695" y="4417587"/>
            <a:ext cx="5605013" cy="4182482"/>
          </a:xfrm>
        </p:spPr>
        <p:txBody>
          <a:bodyPr/>
          <a:lstStyle/>
          <a:p>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Grp="1" noChangeArrowheads="1"/>
          </p:cNvSpPr>
          <p:nvPr>
            <p:ph type="sldNum" sz="quarter" idx="5"/>
          </p:nvPr>
        </p:nvSpPr>
        <p:spPr>
          <a:ln/>
        </p:spPr>
        <p:txBody>
          <a:bodyPr/>
          <a:lstStyle/>
          <a:p>
            <a:fld id="{69BF5CB7-5524-4EDA-BA50-7152AE67D7EF}" type="slidenum">
              <a:rPr lang="de-DE" altLang="ja-JP"/>
              <a:pPr/>
              <a:t>47</a:t>
            </a:fld>
            <a:endParaRPr lang="de-DE" altLang="ja-JP"/>
          </a:p>
        </p:txBody>
      </p:sp>
      <p:sp>
        <p:nvSpPr>
          <p:cNvPr id="233474" name="Slide Image Placeholder 1"/>
          <p:cNvSpPr>
            <a:spLocks noGrp="1" noRot="1" noChangeAspect="1" noTextEdit="1"/>
          </p:cNvSpPr>
          <p:nvPr>
            <p:ph type="sldImg"/>
          </p:nvPr>
        </p:nvSpPr>
        <p:spPr>
          <a:xfrm>
            <a:off x="987425" y="698500"/>
            <a:ext cx="5035550" cy="3486150"/>
          </a:xfrm>
          <a:ln/>
        </p:spPr>
      </p:sp>
      <p:sp>
        <p:nvSpPr>
          <p:cNvPr id="233475" name="Notes Placeholder 2"/>
          <p:cNvSpPr>
            <a:spLocks noGrp="1"/>
          </p:cNvSpPr>
          <p:nvPr>
            <p:ph type="body" idx="1"/>
          </p:nvPr>
        </p:nvSpPr>
        <p:spPr>
          <a:xfrm>
            <a:off x="701040" y="4416090"/>
            <a:ext cx="5608320" cy="4182481"/>
          </a:xfrm>
        </p:spPr>
        <p:txBody>
          <a:bodyPr/>
          <a:lstStyle/>
          <a:p>
            <a:endParaRPr lang="en-US"/>
          </a:p>
        </p:txBody>
      </p:sp>
      <p:sp>
        <p:nvSpPr>
          <p:cNvPr id="4" name="Date Placeholder 3"/>
          <p:cNvSpPr txBox="1">
            <a:spLocks noGrp="1"/>
          </p:cNvSpPr>
          <p:nvPr/>
        </p:nvSpPr>
        <p:spPr>
          <a:xfrm>
            <a:off x="3971458" y="0"/>
            <a:ext cx="3037289" cy="464221"/>
          </a:xfrm>
          <a:prstGeom prst="rect">
            <a:avLst/>
          </a:prstGeom>
          <a:noFill/>
        </p:spPr>
        <p:txBody>
          <a:bodyPr/>
          <a:lstStyle/>
          <a:p>
            <a:pPr algn="r" eaLnBrk="1" fontAlgn="auto" hangingPunct="1">
              <a:spcBef>
                <a:spcPts val="0"/>
              </a:spcBef>
              <a:spcAft>
                <a:spcPts val="0"/>
              </a:spcAft>
              <a:defRPr/>
            </a:pPr>
            <a:r>
              <a:rPr lang="en-US" sz="1200" b="0">
                <a:solidFill>
                  <a:schemeClr val="tx1"/>
                </a:solidFill>
                <a:latin typeface="+mn-lt"/>
              </a:rPr>
              <a:t>Revised 3/20/2009</a:t>
            </a:r>
          </a:p>
        </p:txBody>
      </p:sp>
      <p:sp>
        <p:nvSpPr>
          <p:cNvPr id="5" name="Slide Number Placeholder 4"/>
          <p:cNvSpPr txBox="1">
            <a:spLocks noGrp="1"/>
          </p:cNvSpPr>
          <p:nvPr/>
        </p:nvSpPr>
        <p:spPr>
          <a:xfrm>
            <a:off x="3971458" y="8830682"/>
            <a:ext cx="3037289" cy="464221"/>
          </a:xfrm>
          <a:prstGeom prst="rect">
            <a:avLst/>
          </a:prstGeom>
          <a:noFill/>
        </p:spPr>
        <p:txBody>
          <a:bodyPr anchor="b"/>
          <a:lstStyle/>
          <a:p>
            <a:pPr algn="r" eaLnBrk="1" fontAlgn="auto" hangingPunct="1">
              <a:spcBef>
                <a:spcPts val="0"/>
              </a:spcBef>
              <a:spcAft>
                <a:spcPts val="0"/>
              </a:spcAft>
              <a:defRPr/>
            </a:pPr>
            <a:fld id="{6F20FEA4-7BD3-449C-AA74-D087FB61F9B4}" type="slidenum">
              <a:rPr lang="en-US" sz="1200" b="0">
                <a:solidFill>
                  <a:schemeClr val="tx1"/>
                </a:solidFill>
                <a:latin typeface="+mn-lt"/>
              </a:rPr>
              <a:pPr algn="r" eaLnBrk="1" fontAlgn="auto" hangingPunct="1">
                <a:spcBef>
                  <a:spcPts val="0"/>
                </a:spcBef>
                <a:spcAft>
                  <a:spcPts val="0"/>
                </a:spcAft>
                <a:defRPr/>
              </a:pPr>
              <a:t>47</a:t>
            </a:fld>
            <a:endParaRPr lang="en-US" sz="1200" b="0">
              <a:solidFill>
                <a:schemeClr val="tx1"/>
              </a:solidFill>
              <a:latin typeface="+mn-lt"/>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Grp="1" noChangeArrowheads="1"/>
          </p:cNvSpPr>
          <p:nvPr>
            <p:ph type="sldNum" sz="quarter" idx="5"/>
          </p:nvPr>
        </p:nvSpPr>
        <p:spPr>
          <a:ln/>
        </p:spPr>
        <p:txBody>
          <a:bodyPr/>
          <a:lstStyle/>
          <a:p>
            <a:fld id="{641184B7-B1F8-4731-BEBB-7B7AB41184E0}" type="slidenum">
              <a:rPr lang="de-DE" altLang="ja-JP"/>
              <a:pPr/>
              <a:t>48</a:t>
            </a:fld>
            <a:endParaRPr lang="de-DE" altLang="ja-JP"/>
          </a:p>
        </p:txBody>
      </p:sp>
      <p:sp>
        <p:nvSpPr>
          <p:cNvPr id="235522" name="Slide Image Placeholder 1"/>
          <p:cNvSpPr>
            <a:spLocks noGrp="1" noRot="1" noChangeAspect="1" noTextEdit="1"/>
          </p:cNvSpPr>
          <p:nvPr>
            <p:ph type="sldImg"/>
          </p:nvPr>
        </p:nvSpPr>
        <p:spPr>
          <a:xfrm>
            <a:off x="987425" y="698500"/>
            <a:ext cx="5035550" cy="3486150"/>
          </a:xfrm>
          <a:ln/>
        </p:spPr>
      </p:sp>
      <p:sp>
        <p:nvSpPr>
          <p:cNvPr id="235523" name="Notes Placeholder 2"/>
          <p:cNvSpPr>
            <a:spLocks noGrp="1"/>
          </p:cNvSpPr>
          <p:nvPr>
            <p:ph type="body" idx="1"/>
          </p:nvPr>
        </p:nvSpPr>
        <p:spPr>
          <a:xfrm>
            <a:off x="701040" y="4416090"/>
            <a:ext cx="5608320" cy="4182481"/>
          </a:xfrm>
        </p:spPr>
        <p:txBody>
          <a:bodyPr/>
          <a:lstStyle/>
          <a:p>
            <a:endParaRPr lang="en-US" i="1"/>
          </a:p>
        </p:txBody>
      </p:sp>
      <p:sp>
        <p:nvSpPr>
          <p:cNvPr id="4" name="Date Placeholder 3"/>
          <p:cNvSpPr txBox="1">
            <a:spLocks noGrp="1"/>
          </p:cNvSpPr>
          <p:nvPr/>
        </p:nvSpPr>
        <p:spPr>
          <a:xfrm>
            <a:off x="3971458" y="0"/>
            <a:ext cx="3037289" cy="464221"/>
          </a:xfrm>
          <a:prstGeom prst="rect">
            <a:avLst/>
          </a:prstGeom>
          <a:noFill/>
        </p:spPr>
        <p:txBody>
          <a:bodyPr/>
          <a:lstStyle/>
          <a:p>
            <a:pPr algn="r" eaLnBrk="1" fontAlgn="auto" hangingPunct="1">
              <a:spcBef>
                <a:spcPts val="0"/>
              </a:spcBef>
              <a:spcAft>
                <a:spcPts val="0"/>
              </a:spcAft>
              <a:defRPr/>
            </a:pPr>
            <a:r>
              <a:rPr lang="en-US" sz="1200" b="0">
                <a:solidFill>
                  <a:schemeClr val="tx1"/>
                </a:solidFill>
                <a:latin typeface="+mn-lt"/>
              </a:rPr>
              <a:t>Revised 3/20/2009</a:t>
            </a:r>
          </a:p>
        </p:txBody>
      </p:sp>
      <p:sp>
        <p:nvSpPr>
          <p:cNvPr id="5" name="Slide Number Placeholder 4"/>
          <p:cNvSpPr txBox="1">
            <a:spLocks noGrp="1"/>
          </p:cNvSpPr>
          <p:nvPr/>
        </p:nvSpPr>
        <p:spPr>
          <a:xfrm>
            <a:off x="3971458" y="8830682"/>
            <a:ext cx="3037289" cy="464221"/>
          </a:xfrm>
          <a:prstGeom prst="rect">
            <a:avLst/>
          </a:prstGeom>
          <a:noFill/>
        </p:spPr>
        <p:txBody>
          <a:bodyPr anchor="b"/>
          <a:lstStyle/>
          <a:p>
            <a:pPr algn="r" eaLnBrk="1" fontAlgn="auto" hangingPunct="1">
              <a:spcBef>
                <a:spcPts val="0"/>
              </a:spcBef>
              <a:spcAft>
                <a:spcPts val="0"/>
              </a:spcAft>
              <a:defRPr/>
            </a:pPr>
            <a:fld id="{613DEBF8-799B-4A36-94CD-50F117A588F3}" type="slidenum">
              <a:rPr lang="en-US" sz="1200" b="0">
                <a:solidFill>
                  <a:schemeClr val="tx1"/>
                </a:solidFill>
                <a:latin typeface="+mn-lt"/>
              </a:rPr>
              <a:pPr algn="r" eaLnBrk="1" fontAlgn="auto" hangingPunct="1">
                <a:spcBef>
                  <a:spcPts val="0"/>
                </a:spcBef>
                <a:spcAft>
                  <a:spcPts val="0"/>
                </a:spcAft>
                <a:defRPr/>
              </a:pPr>
              <a:t>48</a:t>
            </a:fld>
            <a:endParaRPr lang="en-US" sz="1200" b="0">
              <a:solidFill>
                <a:schemeClr val="tx1"/>
              </a:solidFill>
              <a:latin typeface="+mn-lt"/>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For purposes of the case study, we have broken the region into nine separate areas</a:t>
            </a:r>
          </a:p>
          <a:p>
            <a:r>
              <a:rPr lang="en-US" smtClean="0"/>
              <a:t>Can be done in the EHT or external to the EHT and pre-loaded into the EHT</a:t>
            </a:r>
          </a:p>
        </p:txBody>
      </p:sp>
      <p:sp>
        <p:nvSpPr>
          <p:cNvPr id="6" name="Slide Number Placeholder 5"/>
          <p:cNvSpPr>
            <a:spLocks noGrp="1"/>
          </p:cNvSpPr>
          <p:nvPr>
            <p:ph type="sldNum" sz="quarter" idx="5"/>
          </p:nvPr>
        </p:nvSpPr>
        <p:spPr/>
        <p:txBody>
          <a:bodyPr/>
          <a:lstStyle/>
          <a:p>
            <a:pPr>
              <a:defRPr/>
            </a:pPr>
            <a:fld id="{A0856D58-27AF-46B2-8706-4752A1D5169C}" type="slidenum">
              <a:rPr lang="en-US" smtClean="0"/>
              <a:pPr>
                <a:defRPr/>
              </a:pPr>
              <a:t>49</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xfrm>
            <a:off x="987425" y="698500"/>
            <a:ext cx="5035550" cy="3486150"/>
          </a:xfrm>
          <a:ln/>
        </p:spPr>
      </p:sp>
      <p:sp>
        <p:nvSpPr>
          <p:cNvPr id="48131"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dirty="0" smtClean="0"/>
              <a:t> (At 60 days after event)</a:t>
            </a:r>
          </a:p>
          <a:p>
            <a:r>
              <a:rPr lang="en-US" dirty="0" smtClean="0"/>
              <a:t>The dose includes exposure from all pathways and all radionuclides and is an annual dose.</a:t>
            </a:r>
          </a:p>
          <a:p>
            <a:r>
              <a:rPr lang="en-US" dirty="0" smtClean="0"/>
              <a:t>Results presented as a ratio to the threshold value (left) and as dose (right)</a:t>
            </a:r>
          </a:p>
          <a:p>
            <a:r>
              <a:rPr lang="en-US" dirty="0" smtClean="0"/>
              <a:t>Top three are clearly above the threshold value</a:t>
            </a:r>
          </a:p>
          <a:p>
            <a:r>
              <a:rPr lang="en-US" dirty="0" smtClean="0"/>
              <a:t>The next two are close to the threshold value</a:t>
            </a:r>
          </a:p>
          <a:p>
            <a:r>
              <a:rPr lang="en-US" dirty="0" smtClean="0"/>
              <a:t>The remaining four are below the threshold value</a:t>
            </a:r>
          </a:p>
        </p:txBody>
      </p:sp>
      <p:sp>
        <p:nvSpPr>
          <p:cNvPr id="6" name="Slide Number Placeholder 5"/>
          <p:cNvSpPr>
            <a:spLocks noGrp="1"/>
          </p:cNvSpPr>
          <p:nvPr>
            <p:ph type="sldNum" sz="quarter" idx="5"/>
          </p:nvPr>
        </p:nvSpPr>
        <p:spPr/>
        <p:txBody>
          <a:bodyPr/>
          <a:lstStyle/>
          <a:p>
            <a:pPr>
              <a:defRPr/>
            </a:pPr>
            <a:fld id="{FDABDF59-3DCE-42B7-89F0-DB548AB6934F}" type="slidenum">
              <a:rPr lang="en-US" smtClean="0"/>
              <a:pPr>
                <a:defRPr/>
              </a:pPr>
              <a:t>50</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2227" name="Rectangle 3"/>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dirty="0" smtClean="0"/>
              <a:t> (At 60 days after event)</a:t>
            </a:r>
          </a:p>
          <a:p>
            <a:r>
              <a:rPr lang="en-US" dirty="0" smtClean="0"/>
              <a:t>Look at key drivers of the dose</a:t>
            </a:r>
          </a:p>
          <a:p>
            <a:r>
              <a:rPr lang="en-US" dirty="0" smtClean="0"/>
              <a:t>For area with largest dose</a:t>
            </a:r>
          </a:p>
          <a:p>
            <a:r>
              <a:rPr lang="en-US" dirty="0" smtClean="0"/>
              <a:t>Food ingestion is the driving exposure route with Cs-134 the driving </a:t>
            </a:r>
            <a:r>
              <a:rPr lang="en-US" dirty="0" err="1" smtClean="0"/>
              <a:t>analyte</a:t>
            </a:r>
            <a:r>
              <a:rPr lang="en-US" dirty="0" smtClean="0"/>
              <a:t> for this route</a:t>
            </a:r>
          </a:p>
          <a:p>
            <a:r>
              <a:rPr lang="en-US" dirty="0" smtClean="0"/>
              <a:t>Cs-134 is greater than cs-137 due to the larger dose coefficient and larger source term for cs-134</a:t>
            </a:r>
          </a:p>
        </p:txBody>
      </p:sp>
      <p:sp>
        <p:nvSpPr>
          <p:cNvPr id="4" name="Slide Number Placeholder 3"/>
          <p:cNvSpPr>
            <a:spLocks noGrp="1"/>
          </p:cNvSpPr>
          <p:nvPr>
            <p:ph type="sldNum" sz="quarter" idx="5"/>
          </p:nvPr>
        </p:nvSpPr>
        <p:spPr/>
        <p:txBody>
          <a:bodyPr/>
          <a:lstStyle/>
          <a:p>
            <a:pPr>
              <a:defRPr/>
            </a:pPr>
            <a:fld id="{85764968-36F6-49B8-AF6E-865A73D42179}" type="slidenum">
              <a:rPr lang="en-US" smtClean="0"/>
              <a:pPr>
                <a:defRPr/>
              </a:pPr>
              <a:t>51</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8307" name="Rectangle 3"/>
          <p:cNvSpPr>
            <a:spLocks noGrp="1" noChangeArrowheads="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987425" y="698500"/>
            <a:ext cx="5035550" cy="3486150"/>
          </a:xfrm>
          <a:ln/>
        </p:spPr>
      </p:sp>
      <p:sp>
        <p:nvSpPr>
          <p:cNvPr id="61443"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spcBef>
                <a:spcPct val="50000"/>
              </a:spcBef>
            </a:pPr>
            <a:r>
              <a:rPr lang="en-US" sz="1200" dirty="0" smtClean="0">
                <a:solidFill>
                  <a:srgbClr val="FF0000"/>
                </a:solidFill>
              </a:rPr>
              <a:t>Stakeholders are interested and affected parties.</a:t>
            </a:r>
            <a:r>
              <a:rPr lang="en-US" sz="1200" baseline="0" dirty="0" smtClean="0">
                <a:solidFill>
                  <a:srgbClr val="FF0000"/>
                </a:solidFill>
              </a:rPr>
              <a:t> </a:t>
            </a:r>
            <a:r>
              <a:rPr lang="en-US" sz="1200" baseline="0" dirty="0" smtClean="0">
                <a:solidFill>
                  <a:schemeClr val="tx1"/>
                </a:solidFill>
              </a:rPr>
              <a:t>NRC 1996 Understanding Risk: Informed Decisions in a Democratic Society.</a:t>
            </a:r>
          </a:p>
          <a:p>
            <a:pPr>
              <a:spcBef>
                <a:spcPct val="50000"/>
              </a:spcBef>
            </a:pPr>
            <a:endParaRPr lang="en-US" sz="1200" dirty="0" smtClean="0">
              <a:solidFill>
                <a:schemeClr val="tx1"/>
              </a:solidFill>
            </a:endParaRPr>
          </a:p>
          <a:p>
            <a:pPr>
              <a:spcBef>
                <a:spcPct val="50000"/>
              </a:spcBef>
            </a:pPr>
            <a:r>
              <a:rPr lang="en-US" sz="1200" dirty="0" smtClean="0">
                <a:solidFill>
                  <a:schemeClr val="tx1"/>
                </a:solidFill>
              </a:rPr>
              <a:t>Stakeholders are individuals who have a personal, financial, health, or legal interest in policy or recommendations that affect their well-being or that of their environment.</a:t>
            </a:r>
          </a:p>
          <a:p>
            <a:pPr>
              <a:spcBef>
                <a:spcPct val="50000"/>
              </a:spcBef>
            </a:pPr>
            <a:r>
              <a:rPr lang="en-US" sz="1200" dirty="0" smtClean="0">
                <a:solidFill>
                  <a:schemeClr val="tx1"/>
                </a:solidFill>
              </a:rPr>
              <a:t>Operators and regulators are decision makers and the stakeholders help in the process by providing information and guidance related to decisions being made.</a:t>
            </a:r>
          </a:p>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987425" y="698500"/>
            <a:ext cx="5035550" cy="3486150"/>
          </a:xfrm>
          <a:ln/>
        </p:spPr>
      </p:sp>
      <p:sp>
        <p:nvSpPr>
          <p:cNvPr id="62467"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0" tIns="45715" rIns="91430" bIns="45715"/>
          <a:lstStyle/>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987425" y="698500"/>
            <a:ext cx="5035550" cy="3486150"/>
          </a:xfrm>
          <a:ln/>
        </p:spPr>
      </p:sp>
      <p:sp>
        <p:nvSpPr>
          <p:cNvPr id="63491"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0" tIns="45715" rIns="91430" bIns="45715"/>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vmlDrawing" Target="../drawings/vmlDrawing1.v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762000" y="1905000"/>
            <a:ext cx="8382000" cy="1143000"/>
          </a:xfrm>
        </p:spPr>
        <p:txBody>
          <a:bodyPr/>
          <a:lstStyle>
            <a:lvl1pPr algn="ctr">
              <a:defRPr sz="3600">
                <a:solidFill>
                  <a:srgbClr val="000066"/>
                </a:solidFill>
              </a:defRPr>
            </a:lvl1pPr>
          </a:lstStyle>
          <a:p>
            <a:pPr lvl="0"/>
            <a:r>
              <a:rPr lang="de-DE" altLang="ja-JP" noProof="0" smtClean="0"/>
              <a:t>Click to edit Master title style</a:t>
            </a:r>
          </a:p>
        </p:txBody>
      </p:sp>
      <p:sp>
        <p:nvSpPr>
          <p:cNvPr id="15363" name="Rectangle 3"/>
          <p:cNvSpPr>
            <a:spLocks noGrp="1" noChangeArrowheads="1"/>
          </p:cNvSpPr>
          <p:nvPr>
            <p:ph type="subTitle" idx="1"/>
          </p:nvPr>
        </p:nvSpPr>
        <p:spPr>
          <a:xfrm>
            <a:off x="1524000" y="3276600"/>
            <a:ext cx="7010400" cy="990600"/>
          </a:xfrm>
        </p:spPr>
        <p:txBody>
          <a:bodyPr/>
          <a:lstStyle>
            <a:lvl1pPr marL="0" indent="0" algn="ctr">
              <a:buFont typeface="Wingdings" pitchFamily="28" charset="2"/>
              <a:buNone/>
              <a:defRPr>
                <a:solidFill>
                  <a:srgbClr val="000066"/>
                </a:solidFill>
              </a:defRPr>
            </a:lvl1pPr>
          </a:lstStyle>
          <a:p>
            <a:pPr lvl="0"/>
            <a:r>
              <a:rPr lang="de-DE" altLang="ja-JP" noProof="0" smtClean="0"/>
              <a:t>Click to edit Master subtitle style</a:t>
            </a:r>
          </a:p>
        </p:txBody>
      </p:sp>
      <p:sp>
        <p:nvSpPr>
          <p:cNvPr id="15380" name="Rectangle 20"/>
          <p:cNvSpPr>
            <a:spLocks noChangeArrowheads="1"/>
          </p:cNvSpPr>
          <p:nvPr/>
        </p:nvSpPr>
        <p:spPr bwMode="auto">
          <a:xfrm>
            <a:off x="152400" y="152400"/>
            <a:ext cx="7086600" cy="990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lgn="l">
              <a:spcBef>
                <a:spcPct val="10000"/>
              </a:spcBef>
            </a:pPr>
            <a:r>
              <a:rPr lang="en-US" altLang="ja-JP" sz="1800">
                <a:solidFill>
                  <a:schemeClr val="bg2"/>
                </a:solidFill>
                <a:ea typeface="ＭＳ Ｐゴシック" pitchFamily="28" charset="-128"/>
              </a:rPr>
              <a:t>Geologic Disposal of High Level Waste</a:t>
            </a:r>
          </a:p>
        </p:txBody>
      </p:sp>
      <p:graphicFrame>
        <p:nvGraphicFramePr>
          <p:cNvPr id="15381" name="Object 21"/>
          <p:cNvGraphicFramePr>
            <a:graphicFrameLocks noChangeAspect="1"/>
          </p:cNvGraphicFramePr>
          <p:nvPr/>
        </p:nvGraphicFramePr>
        <p:xfrm>
          <a:off x="7086600" y="5105400"/>
          <a:ext cx="2362200" cy="1411288"/>
        </p:xfrm>
        <a:graphic>
          <a:graphicData uri="http://schemas.openxmlformats.org/presentationml/2006/ole">
            <p:oleObj spid="_x0000_s15406" name="Document" r:id="rId3" imgW="1306068" imgH="780288" progId="Word.Document.8">
              <p:embed/>
            </p:oleObj>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 xmlns:p14="http://schemas.microsoft.com/office/powerpoint/2010/main" val="40778155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37400" y="304800"/>
            <a:ext cx="2276475" cy="5434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4800" y="304800"/>
            <a:ext cx="6680200" cy="5434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 xmlns:p14="http://schemas.microsoft.com/office/powerpoint/2010/main" val="1888590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 xmlns:p14="http://schemas.microsoft.com/office/powerpoint/2010/main" val="17529357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0"/>
            <a:ext cx="84201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 xmlns:p14="http://schemas.microsoft.com/office/powerpoint/2010/main" val="1986450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800"/>
            <a:ext cx="4440238" cy="4291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73638" y="1447800"/>
            <a:ext cx="4440237" cy="4291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 xmlns:p14="http://schemas.microsoft.com/office/powerpoint/2010/main" val="2183672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 xmlns:p14="http://schemas.microsoft.com/office/powerpoint/2010/main" val="1435251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p14="http://schemas.microsoft.com/office/powerpoint/2010/main" val="38821358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149231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138"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2668346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36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37777635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04800" y="304800"/>
            <a:ext cx="8628063" cy="6477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5785" tIns="47893" rIns="95785" bIns="47893" numCol="1" anchor="ctr" anchorCtr="0" compatLnSpc="1">
            <a:prstTxWarp prst="textNoShape">
              <a:avLst/>
            </a:prstTxWarp>
          </a:bodyPr>
          <a:lstStyle/>
          <a:p>
            <a:pPr lvl="0"/>
            <a:r>
              <a:rPr lang="de-DE" altLang="ja-JP" smtClean="0"/>
              <a:t>Click to edit Master title style</a:t>
            </a:r>
          </a:p>
        </p:txBody>
      </p:sp>
      <p:sp>
        <p:nvSpPr>
          <p:cNvPr id="1027" name="Rectangle 3"/>
          <p:cNvSpPr>
            <a:spLocks noGrp="1" noChangeArrowheads="1"/>
          </p:cNvSpPr>
          <p:nvPr>
            <p:ph type="body" idx="1"/>
          </p:nvPr>
        </p:nvSpPr>
        <p:spPr bwMode="auto">
          <a:xfrm>
            <a:off x="381000" y="1447800"/>
            <a:ext cx="9032875" cy="42910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5785" tIns="47893" rIns="95785" bIns="47893" numCol="1" anchor="t" anchorCtr="0" compatLnSpc="1">
            <a:prstTxWarp prst="textNoShape">
              <a:avLst/>
            </a:prstTxWarp>
          </a:bodyPr>
          <a:lstStyle/>
          <a:p>
            <a:pPr lvl="0"/>
            <a:r>
              <a:rPr lang="de-DE" altLang="ja-JP" smtClean="0"/>
              <a:t>Click to edit Master text styles</a:t>
            </a:r>
          </a:p>
          <a:p>
            <a:pPr lvl="1"/>
            <a:r>
              <a:rPr lang="de-DE" altLang="ja-JP" smtClean="0"/>
              <a:t>Second level</a:t>
            </a:r>
          </a:p>
          <a:p>
            <a:pPr lvl="2"/>
            <a:r>
              <a:rPr lang="de-DE" altLang="ja-JP" smtClean="0"/>
              <a:t>Third level</a:t>
            </a:r>
          </a:p>
          <a:p>
            <a:pPr lvl="3"/>
            <a:r>
              <a:rPr lang="de-DE" altLang="ja-JP" smtClean="0"/>
              <a:t>Fourth level</a:t>
            </a:r>
          </a:p>
          <a:p>
            <a:pPr lvl="4"/>
            <a:r>
              <a:rPr lang="de-DE" altLang="ja-JP" smtClean="0"/>
              <a:t>Fifth level</a:t>
            </a:r>
          </a:p>
        </p:txBody>
      </p:sp>
      <p:sp>
        <p:nvSpPr>
          <p:cNvPr id="1069" name="Line 45"/>
          <p:cNvSpPr>
            <a:spLocks noChangeShapeType="1"/>
          </p:cNvSpPr>
          <p:nvPr userDrawn="1"/>
        </p:nvSpPr>
        <p:spPr bwMode="auto">
          <a:xfrm>
            <a:off x="0" y="1125538"/>
            <a:ext cx="9906000" cy="0"/>
          </a:xfrm>
          <a:prstGeom prst="line">
            <a:avLst/>
          </a:prstGeom>
          <a:noFill/>
          <a:ln w="28575">
            <a:solidFill>
              <a:srgbClr val="33660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5785" tIns="47893" rIns="95785" bIns="47893" anchor="ct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57263" rtl="0" eaLnBrk="0" fontAlgn="base" hangingPunct="0">
        <a:spcBef>
          <a:spcPct val="0"/>
        </a:spcBef>
        <a:spcAft>
          <a:spcPct val="0"/>
        </a:spcAft>
        <a:defRPr sz="3200" b="1">
          <a:solidFill>
            <a:srgbClr val="336600"/>
          </a:solidFill>
          <a:latin typeface="+mj-lt"/>
          <a:ea typeface="+mj-ea"/>
          <a:cs typeface="+mj-cs"/>
        </a:defRPr>
      </a:lvl1pPr>
      <a:lvl2pPr algn="l" defTabSz="957263" rtl="0" eaLnBrk="0" fontAlgn="base" hangingPunct="0">
        <a:spcBef>
          <a:spcPct val="0"/>
        </a:spcBef>
        <a:spcAft>
          <a:spcPct val="0"/>
        </a:spcAft>
        <a:defRPr sz="3200" b="1">
          <a:solidFill>
            <a:srgbClr val="336600"/>
          </a:solidFill>
          <a:latin typeface="Arial" charset="0"/>
        </a:defRPr>
      </a:lvl2pPr>
      <a:lvl3pPr algn="l" defTabSz="957263" rtl="0" eaLnBrk="0" fontAlgn="base" hangingPunct="0">
        <a:spcBef>
          <a:spcPct val="0"/>
        </a:spcBef>
        <a:spcAft>
          <a:spcPct val="0"/>
        </a:spcAft>
        <a:defRPr sz="3200" b="1">
          <a:solidFill>
            <a:srgbClr val="336600"/>
          </a:solidFill>
          <a:latin typeface="Arial" charset="0"/>
        </a:defRPr>
      </a:lvl3pPr>
      <a:lvl4pPr algn="l" defTabSz="957263" rtl="0" eaLnBrk="0" fontAlgn="base" hangingPunct="0">
        <a:spcBef>
          <a:spcPct val="0"/>
        </a:spcBef>
        <a:spcAft>
          <a:spcPct val="0"/>
        </a:spcAft>
        <a:defRPr sz="3200" b="1">
          <a:solidFill>
            <a:srgbClr val="336600"/>
          </a:solidFill>
          <a:latin typeface="Arial" charset="0"/>
        </a:defRPr>
      </a:lvl4pPr>
      <a:lvl5pPr algn="l" defTabSz="957263" rtl="0" eaLnBrk="0" fontAlgn="base" hangingPunct="0">
        <a:spcBef>
          <a:spcPct val="0"/>
        </a:spcBef>
        <a:spcAft>
          <a:spcPct val="0"/>
        </a:spcAft>
        <a:defRPr sz="3200" b="1">
          <a:solidFill>
            <a:srgbClr val="336600"/>
          </a:solidFill>
          <a:latin typeface="Arial" charset="0"/>
        </a:defRPr>
      </a:lvl5pPr>
      <a:lvl6pPr marL="457200" algn="l" defTabSz="957263" rtl="0" eaLnBrk="0" fontAlgn="base" hangingPunct="0">
        <a:spcBef>
          <a:spcPct val="0"/>
        </a:spcBef>
        <a:spcAft>
          <a:spcPct val="0"/>
        </a:spcAft>
        <a:defRPr sz="3200" b="1">
          <a:solidFill>
            <a:srgbClr val="336600"/>
          </a:solidFill>
          <a:latin typeface="Arial" charset="0"/>
        </a:defRPr>
      </a:lvl6pPr>
      <a:lvl7pPr marL="914400" algn="l" defTabSz="957263" rtl="0" eaLnBrk="0" fontAlgn="base" hangingPunct="0">
        <a:spcBef>
          <a:spcPct val="0"/>
        </a:spcBef>
        <a:spcAft>
          <a:spcPct val="0"/>
        </a:spcAft>
        <a:defRPr sz="3200" b="1">
          <a:solidFill>
            <a:srgbClr val="336600"/>
          </a:solidFill>
          <a:latin typeface="Arial" charset="0"/>
        </a:defRPr>
      </a:lvl7pPr>
      <a:lvl8pPr marL="1371600" algn="l" defTabSz="957263" rtl="0" eaLnBrk="0" fontAlgn="base" hangingPunct="0">
        <a:spcBef>
          <a:spcPct val="0"/>
        </a:spcBef>
        <a:spcAft>
          <a:spcPct val="0"/>
        </a:spcAft>
        <a:defRPr sz="3200" b="1">
          <a:solidFill>
            <a:srgbClr val="336600"/>
          </a:solidFill>
          <a:latin typeface="Arial" charset="0"/>
        </a:defRPr>
      </a:lvl8pPr>
      <a:lvl9pPr marL="1828800" algn="l" defTabSz="957263" rtl="0" eaLnBrk="0" fontAlgn="base" hangingPunct="0">
        <a:spcBef>
          <a:spcPct val="0"/>
        </a:spcBef>
        <a:spcAft>
          <a:spcPct val="0"/>
        </a:spcAft>
        <a:defRPr sz="3200" b="1">
          <a:solidFill>
            <a:srgbClr val="336600"/>
          </a:solidFill>
          <a:latin typeface="Arial" charset="0"/>
        </a:defRPr>
      </a:lvl9pPr>
    </p:titleStyle>
    <p:bodyStyle>
      <a:lvl1pPr marL="574675" indent="-574675" algn="l" defTabSz="957263" rtl="0" eaLnBrk="0" fontAlgn="base" hangingPunct="0">
        <a:spcBef>
          <a:spcPct val="0"/>
        </a:spcBef>
        <a:spcAft>
          <a:spcPct val="40000"/>
        </a:spcAft>
        <a:buClr>
          <a:srgbClr val="FF0000"/>
        </a:buClr>
        <a:buSzPct val="120000"/>
        <a:buFont typeface="Wingdings" pitchFamily="28" charset="2"/>
        <a:buChar char="Ø"/>
        <a:defRPr sz="2400" b="1">
          <a:solidFill>
            <a:schemeClr val="tx1"/>
          </a:solidFill>
          <a:latin typeface="+mn-lt"/>
          <a:ea typeface="+mn-ea"/>
          <a:cs typeface="+mn-cs"/>
        </a:defRPr>
      </a:lvl1pPr>
      <a:lvl2pPr marL="1200150" indent="-511175" algn="l" defTabSz="957263" rtl="0" eaLnBrk="0" fontAlgn="base" hangingPunct="0">
        <a:spcBef>
          <a:spcPct val="0"/>
        </a:spcBef>
        <a:spcAft>
          <a:spcPct val="40000"/>
        </a:spcAft>
        <a:buClr>
          <a:srgbClr val="FF0000"/>
        </a:buClr>
        <a:buSzPct val="120000"/>
        <a:buFont typeface="Wingdings" pitchFamily="28" charset="2"/>
        <a:buChar char="Ø"/>
        <a:defRPr sz="2000" b="1">
          <a:solidFill>
            <a:schemeClr val="tx1"/>
          </a:solidFill>
          <a:latin typeface="+mn-lt"/>
        </a:defRPr>
      </a:lvl2pPr>
      <a:lvl3pPr marL="1554163" indent="-239713" algn="l" defTabSz="957263" rtl="0" eaLnBrk="0" fontAlgn="base" hangingPunct="0">
        <a:spcBef>
          <a:spcPct val="0"/>
        </a:spcBef>
        <a:spcAft>
          <a:spcPct val="40000"/>
        </a:spcAft>
        <a:buClr>
          <a:srgbClr val="FF0000"/>
        </a:buClr>
        <a:buSzPct val="120000"/>
        <a:buChar char="•"/>
        <a:defRPr sz="2400">
          <a:solidFill>
            <a:schemeClr val="tx1"/>
          </a:solidFill>
          <a:latin typeface="+mn-lt"/>
        </a:defRPr>
      </a:lvl3pPr>
      <a:lvl4pPr marL="1908175" indent="-239713" algn="l" defTabSz="957263" rtl="0" eaLnBrk="0" fontAlgn="base" hangingPunct="0">
        <a:spcBef>
          <a:spcPct val="0"/>
        </a:spcBef>
        <a:spcAft>
          <a:spcPct val="40000"/>
        </a:spcAft>
        <a:buClr>
          <a:srgbClr val="FF0000"/>
        </a:buClr>
        <a:buSzPct val="120000"/>
        <a:buChar char="•"/>
        <a:defRPr sz="2400">
          <a:solidFill>
            <a:schemeClr val="tx1"/>
          </a:solidFill>
          <a:latin typeface="+mn-lt"/>
        </a:defRPr>
      </a:lvl4pPr>
      <a:lvl5pPr marL="2260600" indent="-238125" algn="l" defTabSz="957263" rtl="0" eaLnBrk="0" fontAlgn="base" hangingPunct="0">
        <a:spcBef>
          <a:spcPct val="0"/>
        </a:spcBef>
        <a:spcAft>
          <a:spcPct val="40000"/>
        </a:spcAft>
        <a:buClr>
          <a:srgbClr val="FF0000"/>
        </a:buClr>
        <a:buSzPct val="120000"/>
        <a:buChar char="•"/>
        <a:defRPr sz="2400">
          <a:solidFill>
            <a:schemeClr val="tx1"/>
          </a:solidFill>
          <a:latin typeface="+mn-lt"/>
        </a:defRPr>
      </a:lvl5pPr>
      <a:lvl6pPr marL="2717800" indent="-238125" algn="l" defTabSz="957263" rtl="0" eaLnBrk="0" fontAlgn="base" hangingPunct="0">
        <a:spcBef>
          <a:spcPct val="0"/>
        </a:spcBef>
        <a:spcAft>
          <a:spcPct val="40000"/>
        </a:spcAft>
        <a:buClr>
          <a:srgbClr val="FF0000"/>
        </a:buClr>
        <a:buSzPct val="120000"/>
        <a:buChar char="•"/>
        <a:defRPr sz="2400">
          <a:solidFill>
            <a:schemeClr val="tx1"/>
          </a:solidFill>
          <a:latin typeface="+mn-lt"/>
        </a:defRPr>
      </a:lvl6pPr>
      <a:lvl7pPr marL="3175000" indent="-238125" algn="l" defTabSz="957263" rtl="0" eaLnBrk="0" fontAlgn="base" hangingPunct="0">
        <a:spcBef>
          <a:spcPct val="0"/>
        </a:spcBef>
        <a:spcAft>
          <a:spcPct val="40000"/>
        </a:spcAft>
        <a:buClr>
          <a:srgbClr val="FF0000"/>
        </a:buClr>
        <a:buSzPct val="120000"/>
        <a:buChar char="•"/>
        <a:defRPr sz="2400">
          <a:solidFill>
            <a:schemeClr val="tx1"/>
          </a:solidFill>
          <a:latin typeface="+mn-lt"/>
        </a:defRPr>
      </a:lvl7pPr>
      <a:lvl8pPr marL="3632200" indent="-238125" algn="l" defTabSz="957263" rtl="0" eaLnBrk="0" fontAlgn="base" hangingPunct="0">
        <a:spcBef>
          <a:spcPct val="0"/>
        </a:spcBef>
        <a:spcAft>
          <a:spcPct val="40000"/>
        </a:spcAft>
        <a:buClr>
          <a:srgbClr val="FF0000"/>
        </a:buClr>
        <a:buSzPct val="120000"/>
        <a:buChar char="•"/>
        <a:defRPr sz="2400">
          <a:solidFill>
            <a:schemeClr val="tx1"/>
          </a:solidFill>
          <a:latin typeface="+mn-lt"/>
        </a:defRPr>
      </a:lvl8pPr>
      <a:lvl9pPr marL="4089400" indent="-238125" algn="l" defTabSz="957263" rtl="0" eaLnBrk="0" fontAlgn="base" hangingPunct="0">
        <a:spcBef>
          <a:spcPct val="0"/>
        </a:spcBef>
        <a:spcAft>
          <a:spcPct val="40000"/>
        </a:spcAft>
        <a:buClr>
          <a:srgbClr val="FF0000"/>
        </a:buClr>
        <a:buSzPct val="120000"/>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363.wav"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02.wav" TargetMode="Externa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03.wav" TargetMode="External"/><Relationship Id="rId5" Type="http://schemas.openxmlformats.org/officeDocument/2006/relationships/image" Target="../media/image3.pn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21.wav" TargetMode="External"/><Relationship Id="rId5" Type="http://schemas.openxmlformats.org/officeDocument/2006/relationships/image" Target="../media/image3.pn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Documents%20and%20Settings\Laptop\Desktop\IRPA%20Carron%20Tuesday%200800\0800%20tue%20carron%20Grogan424.wav" TargetMode="External"/><Relationship Id="rId1" Type="http://schemas.openxmlformats.org/officeDocument/2006/relationships/tags" Target="../tags/tag4.xml"/><Relationship Id="rId5" Type="http://schemas.openxmlformats.org/officeDocument/2006/relationships/image" Target="../media/image3.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04.wav" TargetMode="External"/><Relationship Id="rId5" Type="http://schemas.openxmlformats.org/officeDocument/2006/relationships/image" Target="../media/image3.png"/><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Documents%20and%20Settings\Laptop\Desktop\IRPA%20Carron%20Tuesday%200800\0800%20tue%20carron%20Grogan425.wav" TargetMode="External"/><Relationship Id="rId1" Type="http://schemas.openxmlformats.org/officeDocument/2006/relationships/tags" Target="../tags/tag5.xml"/><Relationship Id="rId5" Type="http://schemas.openxmlformats.org/officeDocument/2006/relationships/image" Target="../media/image3.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Documents%20and%20Settings\Laptop\Desktop\IRPA%20Carron%20Tuesday%200800\0800%20tue%20carron%20Grogan426.wav" TargetMode="External"/><Relationship Id="rId1" Type="http://schemas.openxmlformats.org/officeDocument/2006/relationships/tags" Target="../tags/tag6.xml"/><Relationship Id="rId5" Type="http://schemas.openxmlformats.org/officeDocument/2006/relationships/image" Target="../media/image3.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Documents%20and%20Settings\Laptop\Desktop\IRPA%20Carron%20Tuesday%200800\0800%20tue%20carron%20Grogan427.wav" TargetMode="External"/><Relationship Id="rId1" Type="http://schemas.openxmlformats.org/officeDocument/2006/relationships/vmlDrawing" Target="../drawings/vmlDrawing2.vml"/><Relationship Id="rId6" Type="http://schemas.openxmlformats.org/officeDocument/2006/relationships/image" Target="../media/image3.png"/><Relationship Id="rId5" Type="http://schemas.openxmlformats.org/officeDocument/2006/relationships/oleObject" Target="../embeddings/oleObject2.bin"/><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31.wav" TargetMode="External"/><Relationship Id="rId5" Type="http://schemas.openxmlformats.org/officeDocument/2006/relationships/image" Target="../media/image3.png"/><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audio" Target="file:///C:\Documents%20and%20Settings\Laptop\Desktop\IRPA%20Carron%20Tuesday%200800\0800%20tue%20carron%20Grogan428.wav" TargetMode="External"/><Relationship Id="rId5" Type="http://schemas.openxmlformats.org/officeDocument/2006/relationships/image" Target="../media/image3.png"/><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382.wav" TargetMode="Externa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29.wav" TargetMode="External"/><Relationship Id="rId5" Type="http://schemas.openxmlformats.org/officeDocument/2006/relationships/image" Target="../media/image3.png"/><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audio" Target="file:///C:\Documents%20and%20Settings\Laptop\Desktop\IRPA%20Carron%20Tuesday%200800\0800%20tue%20carron%20Grogan432.wav" TargetMode="External"/><Relationship Id="rId5" Type="http://schemas.openxmlformats.org/officeDocument/2006/relationships/image" Target="../media/image3.png"/><Relationship Id="rId4" Type="http://schemas.openxmlformats.org/officeDocument/2006/relationships/image" Target="../media/image18.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30.wav" TargetMode="External"/><Relationship Id="rId5" Type="http://schemas.openxmlformats.org/officeDocument/2006/relationships/image" Target="../media/image3.png"/><Relationship Id="rId4" Type="http://schemas.openxmlformats.org/officeDocument/2006/relationships/image" Target="../media/image19.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Documents%20and%20Settings\Laptop\Desktop\IRPA%20Carron%20Tuesday%200800\0800%20tue%20carron%20Grogan435.wav" TargetMode="External"/><Relationship Id="rId1" Type="http://schemas.openxmlformats.org/officeDocument/2006/relationships/tags" Target="../tags/tag7.xml"/><Relationship Id="rId5" Type="http://schemas.openxmlformats.org/officeDocument/2006/relationships/image" Target="../media/image3.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Documents%20and%20Settings\Laptop\Desktop\IRPA%20Carron%20Tuesday%200800\0800%20tue%20carron%20Grogan436.wav" TargetMode="External"/><Relationship Id="rId1" Type="http://schemas.openxmlformats.org/officeDocument/2006/relationships/tags" Target="../tags/tag8.xml"/><Relationship Id="rId5" Type="http://schemas.openxmlformats.org/officeDocument/2006/relationships/image" Target="../media/image3.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Documents%20and%20Settings\Laptop\Desktop\IRPA%20Carron%20Tuesday%200800\0800%20tue%20carron%20Grogan405.wav" TargetMode="External"/><Relationship Id="rId1" Type="http://schemas.openxmlformats.org/officeDocument/2006/relationships/tags" Target="../tags/tag9.xml"/><Relationship Id="rId5" Type="http://schemas.openxmlformats.org/officeDocument/2006/relationships/image" Target="../media/image3.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06.wav" TargetMode="Externa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07.wav" TargetMode="External"/><Relationship Id="rId6" Type="http://schemas.openxmlformats.org/officeDocument/2006/relationships/image" Target="../media/image3.png"/><Relationship Id="rId5" Type="http://schemas.openxmlformats.org/officeDocument/2006/relationships/image" Target="../media/image20.jpeg"/><Relationship Id="rId4" Type="http://schemas.openxmlformats.org/officeDocument/2006/relationships/image" Target="../media/image11.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08.wav" TargetMode="External"/><Relationship Id="rId5" Type="http://schemas.openxmlformats.org/officeDocument/2006/relationships/image" Target="../media/image3.png"/><Relationship Id="rId4" Type="http://schemas.openxmlformats.org/officeDocument/2006/relationships/image" Target="../media/image21.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09.wav" TargetMode="External"/><Relationship Id="rId5" Type="http://schemas.openxmlformats.org/officeDocument/2006/relationships/image" Target="../media/image3.png"/><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Documents%20and%20Settings\Laptop\Desktop\IRPA%20Carron%20Tuesday%200800\0800%20tue%20carron%20Grogan383.wav" TargetMode="External"/><Relationship Id="rId1" Type="http://schemas.openxmlformats.org/officeDocument/2006/relationships/tags" Target="../tags/tag1.xml"/><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10.wav" TargetMode="Externa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11.wav" TargetMode="External"/><Relationship Id="rId5" Type="http://schemas.openxmlformats.org/officeDocument/2006/relationships/image" Target="../media/image3.png"/><Relationship Id="rId4" Type="http://schemas.openxmlformats.org/officeDocument/2006/relationships/image" Target="../media/image23.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12.wav" TargetMode="External"/><Relationship Id="rId5" Type="http://schemas.openxmlformats.org/officeDocument/2006/relationships/image" Target="../media/image3.png"/><Relationship Id="rId4" Type="http://schemas.openxmlformats.org/officeDocument/2006/relationships/image" Target="../media/image24.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Documents%20and%20Settings\Laptop\Desktop\IRPA%20Carron%20Tuesday%200800\0800%20tue%20carron%20Grogan413.wav" TargetMode="External"/><Relationship Id="rId1" Type="http://schemas.openxmlformats.org/officeDocument/2006/relationships/vmlDrawing" Target="../drawings/vmlDrawing3.vml"/><Relationship Id="rId6" Type="http://schemas.openxmlformats.org/officeDocument/2006/relationships/image" Target="../media/image3.png"/><Relationship Id="rId5" Type="http://schemas.openxmlformats.org/officeDocument/2006/relationships/oleObject" Target="../embeddings/oleObject3.bin"/><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14.wav" TargetMode="External"/><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15.wav" TargetMode="Externa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16.wav" TargetMode="External"/><Relationship Id="rId6" Type="http://schemas.openxmlformats.org/officeDocument/2006/relationships/image" Target="../media/image3.png"/><Relationship Id="rId5" Type="http://schemas.openxmlformats.org/officeDocument/2006/relationships/image" Target="../media/image26.jpeg"/><Relationship Id="rId4" Type="http://schemas.openxmlformats.org/officeDocument/2006/relationships/image" Target="../media/image11.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17.wav" TargetMode="External"/><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18-0.wav" TargetMode="External"/><Relationship Id="rId5" Type="http://schemas.openxmlformats.org/officeDocument/2006/relationships/image" Target="../media/image3.png"/><Relationship Id="rId4" Type="http://schemas.openxmlformats.org/officeDocument/2006/relationships/image" Target="../media/image27.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19-0.wav" TargetMode="Externa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Documents%20and%20Settings\Laptop\Desktop\IRPA%20Carron%20Tuesday%200800\0800%20tue%20carron%20Grogan385.wav" TargetMode="External"/><Relationship Id="rId1" Type="http://schemas.openxmlformats.org/officeDocument/2006/relationships/tags" Target="../tags/tag2.xml"/><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62.wav" TargetMode="External"/><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37.wav" TargetMode="External"/><Relationship Id="rId5" Type="http://schemas.openxmlformats.org/officeDocument/2006/relationships/image" Target="../media/image3.png"/><Relationship Id="rId4" Type="http://schemas.openxmlformats.org/officeDocument/2006/relationships/image" Target="../media/image28.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41.wav" TargetMode="External"/><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46.wav" TargetMode="External"/><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47.wav" TargetMode="External"/><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audio" Target="file:///C:\Documents%20and%20Settings\Laptop\Desktop\IRPA%20Carron%20Tuesday%200800\0800%20tue%20carron%20Grogan448.wav" TargetMode="External"/><Relationship Id="rId4" Type="http://schemas.openxmlformats.org/officeDocument/2006/relationships/image" Target="../media/image3.png"/></Relationships>
</file>

<file path=ppt/slides/_rels/slide4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notesSlide" Target="../notesSlides/notesSlide46.xml"/><Relationship Id="rId7" Type="http://schemas.openxmlformats.org/officeDocument/2006/relationships/image" Target="../media/image32.emf"/><Relationship Id="rId2" Type="http://schemas.openxmlformats.org/officeDocument/2006/relationships/slideLayout" Target="../slideLayouts/slideLayout2.xml"/><Relationship Id="rId1" Type="http://schemas.openxmlformats.org/officeDocument/2006/relationships/audio" Target="file:///C:\Documents%20and%20Settings\Laptop\Desktop\IRPA%20Carron%20Tuesday%200800\0800%20tue%20carron%20Grogan443.wav" TargetMode="Externa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3.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44.wav" TargetMode="External"/><Relationship Id="rId4" Type="http://schemas.openxmlformats.org/officeDocument/2006/relationships/image" Target="../media/image3.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45.wav" TargetMode="External"/><Relationship Id="rId4" Type="http://schemas.openxmlformats.org/officeDocument/2006/relationships/image" Target="../media/image3.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76.wav" TargetMode="External"/><Relationship Id="rId5" Type="http://schemas.openxmlformats.org/officeDocument/2006/relationships/image" Target="../media/image3.png"/><Relationship Id="rId4" Type="http://schemas.openxmlformats.org/officeDocument/2006/relationships/image" Target="../media/image34.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Documents%20and%20Settings\Laptop\Desktop\IRPA%20Carron%20Tuesday%200800\0800%20tue%20carron%20Grogan384.wav" TargetMode="External"/><Relationship Id="rId1" Type="http://schemas.openxmlformats.org/officeDocument/2006/relationships/tags" Target="../tags/tag3.xml"/><Relationship Id="rId5" Type="http://schemas.openxmlformats.org/officeDocument/2006/relationships/image" Target="../media/image7.png"/><Relationship Id="rId4"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3.png"/><Relationship Id="rId2" Type="http://schemas.openxmlformats.org/officeDocument/2006/relationships/audio" Target="file:///C:\Documents%20and%20Settings\Laptop\Desktop\IRPA%20Carron%20Tuesday%200800\0800%20tue%20carron%20Grogan477.wav" TargetMode="External"/><Relationship Id="rId1" Type="http://schemas.openxmlformats.org/officeDocument/2006/relationships/vmlDrawing" Target="../drawings/vmlDrawing4.vml"/><Relationship Id="rId6" Type="http://schemas.openxmlformats.org/officeDocument/2006/relationships/oleObject" Target="../embeddings/oleObject5.bin"/><Relationship Id="rId5" Type="http://schemas.openxmlformats.org/officeDocument/2006/relationships/oleObject" Target="../embeddings/oleObject4.bin"/><Relationship Id="rId4"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file:///C:\Documents%20and%20Settings\Laptop\Desktop\IRPA%20Carron%20Tuesday%200800\0800%20tue%20carron%20Grogan478.wav" TargetMode="External"/><Relationship Id="rId1" Type="http://schemas.openxmlformats.org/officeDocument/2006/relationships/vmlDrawing" Target="../drawings/vmlDrawing5.vml"/><Relationship Id="rId6" Type="http://schemas.openxmlformats.org/officeDocument/2006/relationships/oleObject" Target="../embeddings/oleObject7.bin"/><Relationship Id="rId5" Type="http://schemas.openxmlformats.org/officeDocument/2006/relationships/oleObject" Target="../embeddings/oleObject6.bin"/><Relationship Id="rId4"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file:///C:\Documents%20and%20Settings\Laptop\Desktop\IRPA%20Carron%20Tuesday%200800\0800%20tue%20carron%20Grogan475.wav" TargetMode="Externa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55.wav" TargetMode="Externa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399.wav" TargetMode="Externa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00.wav" TargetMode="External"/><Relationship Id="rId6" Type="http://schemas.openxmlformats.org/officeDocument/2006/relationships/image" Target="../media/image3.png"/><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audio" Target="file:///C:\Documents%20and%20Settings\Laptop\Desktop\IRPA%20Carron%20Tuesday%200800\0800%20tue%20carron%20Grogan401.wav" TargetMode="External"/><Relationship Id="rId5" Type="http://schemas.openxmlformats.org/officeDocument/2006/relationships/image" Target="../media/image3.pn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ChangeArrowheads="1"/>
          </p:cNvSpPr>
          <p:nvPr/>
        </p:nvSpPr>
        <p:spPr bwMode="auto">
          <a:xfrm>
            <a:off x="704850" y="2133600"/>
            <a:ext cx="83820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5785" tIns="47893" rIns="95785" bIns="47893" anchor="ctr"/>
          <a:lstStyle/>
          <a:p>
            <a:pPr defTabSz="957263"/>
            <a:r>
              <a:rPr lang="en-US" sz="3600" dirty="0" smtClean="0">
                <a:solidFill>
                  <a:srgbClr val="333399"/>
                </a:solidFill>
              </a:rPr>
              <a:t>RC6: Conducting Effective Stakeholder Engagement</a:t>
            </a:r>
          </a:p>
        </p:txBody>
      </p:sp>
      <p:sp>
        <p:nvSpPr>
          <p:cNvPr id="183299" name="Rectangle 3"/>
          <p:cNvSpPr>
            <a:spLocks noChangeArrowheads="1"/>
          </p:cNvSpPr>
          <p:nvPr/>
        </p:nvSpPr>
        <p:spPr bwMode="auto">
          <a:xfrm>
            <a:off x="2133600" y="3505200"/>
            <a:ext cx="5711825" cy="990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5785" tIns="47893" rIns="95785" bIns="47893"/>
          <a:lstStyle/>
          <a:p>
            <a:pPr marL="574675" indent="-574675" defTabSz="957263">
              <a:spcAft>
                <a:spcPct val="40000"/>
              </a:spcAft>
              <a:buClr>
                <a:srgbClr val="FF0000"/>
              </a:buClr>
              <a:buSzPct val="120000"/>
              <a:buFont typeface="Wingdings" pitchFamily="28" charset="2"/>
              <a:buNone/>
            </a:pPr>
            <a:r>
              <a:rPr lang="en-GB" sz="2400" dirty="0" smtClean="0">
                <a:solidFill>
                  <a:srgbClr val="333399"/>
                </a:solidFill>
              </a:rPr>
              <a:t>Helen A Grogan, PhD</a:t>
            </a:r>
            <a:endParaRPr lang="en-GB" sz="2400" dirty="0">
              <a:solidFill>
                <a:srgbClr val="333399"/>
              </a:solidFill>
            </a:endParaRPr>
          </a:p>
          <a:p>
            <a:pPr marL="574675" indent="-574675" defTabSz="957263">
              <a:spcAft>
                <a:spcPct val="40000"/>
              </a:spcAft>
              <a:buClr>
                <a:srgbClr val="FF0000"/>
              </a:buClr>
              <a:buSzPct val="120000"/>
              <a:buFont typeface="Wingdings" pitchFamily="28" charset="2"/>
              <a:buNone/>
            </a:pPr>
            <a:r>
              <a:rPr lang="en-GB" sz="2400" smtClean="0">
                <a:solidFill>
                  <a:srgbClr val="333399"/>
                </a:solidFill>
              </a:rPr>
              <a:t>Cascade Scientific</a:t>
            </a:r>
            <a:endParaRPr lang="en-GB" sz="2400" dirty="0">
              <a:solidFill>
                <a:srgbClr val="333399"/>
              </a:solidFill>
            </a:endParaRPr>
          </a:p>
        </p:txBody>
      </p:sp>
      <p:sp>
        <p:nvSpPr>
          <p:cNvPr id="183300" name="Text Box 4"/>
          <p:cNvSpPr txBox="1">
            <a:spLocks noChangeArrowheads="1"/>
          </p:cNvSpPr>
          <p:nvPr/>
        </p:nvSpPr>
        <p:spPr bwMode="auto">
          <a:xfrm>
            <a:off x="250825" y="260350"/>
            <a:ext cx="9288463" cy="7016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l"/>
            <a:r>
              <a:rPr kumimoji="1" lang="en-US" altLang="ja-JP" sz="2100" dirty="0" smtClean="0">
                <a:solidFill>
                  <a:schemeClr val="bg2"/>
                </a:solidFill>
                <a:ea typeface="ＭＳ Ｐゴシック" pitchFamily="28" charset="-128"/>
              </a:rPr>
              <a:t>IRPA13: Living with Radiation – Engaging with Society</a:t>
            </a:r>
            <a:endParaRPr kumimoji="1" lang="en-US" altLang="ja-JP" sz="2100" dirty="0">
              <a:solidFill>
                <a:schemeClr val="bg2"/>
              </a:solidFill>
              <a:ea typeface="ＭＳ Ｐゴシック" pitchFamily="28" charset="-128"/>
            </a:endParaRPr>
          </a:p>
          <a:p>
            <a:pPr algn="l"/>
            <a:r>
              <a:rPr kumimoji="1" lang="en-US" altLang="ja-JP" sz="1900" i="1" dirty="0" smtClean="0">
                <a:solidFill>
                  <a:schemeClr val="bg2"/>
                </a:solidFill>
                <a:ea typeface="ＭＳ Ｐゴシック" pitchFamily="28" charset="-128"/>
              </a:rPr>
              <a:t>Glasgow, UK, 13 – 18 May, 2012</a:t>
            </a:r>
            <a:endParaRPr kumimoji="1" lang="en-US" altLang="ja-JP" sz="1900" i="1" dirty="0">
              <a:solidFill>
                <a:schemeClr val="bg2"/>
              </a:solidFill>
              <a:ea typeface="ＭＳ Ｐゴシック" pitchFamily="28" charset="-128"/>
            </a:endParaRPr>
          </a:p>
        </p:txBody>
      </p:sp>
      <p:sp>
        <p:nvSpPr>
          <p:cNvPr id="183301" name="Rectangle 5"/>
          <p:cNvSpPr>
            <a:spLocks noChangeArrowheads="1"/>
          </p:cNvSpPr>
          <p:nvPr/>
        </p:nvSpPr>
        <p:spPr bwMode="auto">
          <a:xfrm>
            <a:off x="0" y="1557338"/>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83302" name="Rectangle 6"/>
          <p:cNvSpPr>
            <a:spLocks noChangeArrowheads="1"/>
          </p:cNvSpPr>
          <p:nvPr/>
        </p:nvSpPr>
        <p:spPr bwMode="auto">
          <a:xfrm>
            <a:off x="0" y="257016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pPr algn="l" eaLnBrk="1" hangingPunct="1"/>
            <a:endParaRPr kumimoji="1" lang="ja-JP" altLang="en-US" sz="1800" b="0">
              <a:solidFill>
                <a:srgbClr val="333399"/>
              </a:solidFill>
              <a:ea typeface="ＭＳ Ｐゴシック" pitchFamily="28" charset="-128"/>
            </a:endParaRPr>
          </a:p>
        </p:txBody>
      </p:sp>
      <p:sp>
        <p:nvSpPr>
          <p:cNvPr id="183303" name="Rectangle 7"/>
          <p:cNvSpPr>
            <a:spLocks noChangeArrowheads="1"/>
          </p:cNvSpPr>
          <p:nvPr/>
        </p:nvSpPr>
        <p:spPr bwMode="auto">
          <a:xfrm>
            <a:off x="0" y="363696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pPr algn="l" eaLnBrk="1" hangingPunct="1"/>
            <a:endParaRPr kumimoji="1" lang="ja-JP" altLang="en-US" sz="1800" b="0">
              <a:solidFill>
                <a:srgbClr val="333399"/>
              </a:solidFill>
              <a:ea typeface="ＭＳ Ｐゴシック" pitchFamily="28" charset="-128"/>
            </a:endParaRPr>
          </a:p>
        </p:txBody>
      </p:sp>
      <p:sp>
        <p:nvSpPr>
          <p:cNvPr id="183304" name="Rectangle 8"/>
          <p:cNvSpPr>
            <a:spLocks noChangeArrowheads="1"/>
          </p:cNvSpPr>
          <p:nvPr/>
        </p:nvSpPr>
        <p:spPr bwMode="auto">
          <a:xfrm>
            <a:off x="0" y="4379913"/>
            <a:ext cx="1841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pPr algn="l" eaLnBrk="1" hangingPunct="1"/>
            <a:endParaRPr kumimoji="1" lang="ja-JP" altLang="en-US" sz="1800" b="0">
              <a:solidFill>
                <a:srgbClr val="333399"/>
              </a:solidFill>
              <a:ea typeface="ＭＳ Ｐゴシック" pitchFamily="28" charset="-128"/>
            </a:endParaRPr>
          </a:p>
        </p:txBody>
      </p:sp>
      <p:pic>
        <p:nvPicPr>
          <p:cNvPr id="183313" name="Picture 17" descr="RAC logo TIFF"/>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620000" y="5032375"/>
            <a:ext cx="2133600" cy="1597025"/>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0800 tue carron Grogan363.wav">
            <a:hlinkClick r:id="" action="ppaction://media"/>
          </p:cNvPr>
          <p:cNvPicPr>
            <a:picLocks noRot="1" noChangeAspect="1"/>
          </p:cNvPicPr>
          <p:nvPr>
            <a:audioFile r:link="rId1"/>
          </p:nvPr>
        </p:nvPicPr>
        <p:blipFill>
          <a:blip r:embed="rId5" cstate="print"/>
          <a:stretch>
            <a:fillRect/>
          </a:stretch>
        </p:blipFill>
        <p:spPr>
          <a:xfrm>
            <a:off x="9488488" y="6440488"/>
            <a:ext cx="304800" cy="304800"/>
          </a:xfrm>
          <a:prstGeom prst="rect">
            <a:avLst/>
          </a:prstGeom>
        </p:spPr>
      </p:pic>
    </p:spTree>
  </p:cSld>
  <p:clrMapOvr>
    <a:masterClrMapping/>
  </p:clrMapOvr>
  <p:transition advTm="923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0"/>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188913" y="355600"/>
            <a:ext cx="2846387" cy="48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wrap="none" lIns="79375" tIns="31750" rIns="79375" bIns="31750">
            <a:spAutoFit/>
          </a:bodyPr>
          <a:lstStyle/>
          <a:p>
            <a:pPr defTabSz="1152525">
              <a:lnSpc>
                <a:spcPct val="85000"/>
              </a:lnSpc>
            </a:pPr>
            <a:r>
              <a:rPr lang="en-US" sz="3200">
                <a:solidFill>
                  <a:srgbClr val="006600"/>
                </a:solidFill>
              </a:rPr>
              <a:t>Question One</a:t>
            </a:r>
          </a:p>
        </p:txBody>
      </p:sp>
      <p:sp>
        <p:nvSpPr>
          <p:cNvPr id="27651" name="Text Box 3"/>
          <p:cNvSpPr txBox="1">
            <a:spLocks noChangeArrowheads="1"/>
          </p:cNvSpPr>
          <p:nvPr/>
        </p:nvSpPr>
        <p:spPr bwMode="auto">
          <a:xfrm>
            <a:off x="228600" y="2586038"/>
            <a:ext cx="9448800" cy="2062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buClr>
                <a:srgbClr val="FF0000"/>
              </a:buClr>
            </a:pPr>
            <a:r>
              <a:rPr lang="en-US" sz="3200" dirty="0">
                <a:solidFill>
                  <a:schemeClr val="tx1"/>
                </a:solidFill>
              </a:rPr>
              <a:t>Do you believe stakeholders </a:t>
            </a:r>
            <a:r>
              <a:rPr lang="en-US" sz="3200" dirty="0" smtClean="0">
                <a:solidFill>
                  <a:schemeClr val="tx1"/>
                </a:solidFill>
              </a:rPr>
              <a:t>can </a:t>
            </a:r>
            <a:r>
              <a:rPr lang="en-US" sz="3200" dirty="0">
                <a:solidFill>
                  <a:schemeClr val="tx1"/>
                </a:solidFill>
              </a:rPr>
              <a:t>play a role in making policy recommendations and can help us make better decisions about protecting the environment?</a:t>
            </a:r>
          </a:p>
        </p:txBody>
      </p:sp>
      <p:pic>
        <p:nvPicPr>
          <p:cNvPr id="4" name="0800 tue carron Grogan402.wav">
            <a:hlinkClick r:id="" action="ppaction://media"/>
          </p:cNvPr>
          <p:cNvPicPr>
            <a:picLocks noRot="1" noChangeAspect="1"/>
          </p:cNvPicPr>
          <p:nvPr>
            <a:audioFile r:link="rId1"/>
          </p:nvPr>
        </p:nvPicPr>
        <p:blipFill>
          <a:blip r:embed="rId4" cstate="print"/>
          <a:stretch>
            <a:fillRect/>
          </a:stretch>
        </p:blipFill>
        <p:spPr>
          <a:xfrm>
            <a:off x="9488488" y="6440488"/>
            <a:ext cx="304800" cy="304800"/>
          </a:xfrm>
          <a:prstGeom prst="rect">
            <a:avLst/>
          </a:prstGeom>
        </p:spPr>
      </p:pic>
    </p:spTree>
  </p:cSld>
  <p:clrMapOvr>
    <a:masterClrMapping/>
  </p:clrMapOvr>
  <p:transition advTm="4539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8674" name="Picture 125" descr="Map of US.jpg"/>
          <p:cNvPicPr>
            <a:picLocks noChangeAspect="1"/>
          </p:cNvPicPr>
          <p:nvPr/>
        </p:nvPicPr>
        <p:blipFill>
          <a:blip r:embed="rId4" cstate="print">
            <a:extLst>
              <a:ext uri="{28A0092B-C50C-407E-A947-70E740481C1C}">
                <a14:useLocalDpi xmlns="" xmlns:a14="http://schemas.microsoft.com/office/drawing/2010/main" val="0"/>
              </a:ext>
            </a:extLst>
          </a:blip>
          <a:srcRect t="7793" r="717"/>
          <a:stretch>
            <a:fillRect/>
          </a:stretch>
        </p:blipFill>
        <p:spPr bwMode="auto">
          <a:xfrm>
            <a:off x="82550" y="1447800"/>
            <a:ext cx="967105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675" name="Rectangle 2"/>
          <p:cNvSpPr>
            <a:spLocks noGrp="1" noChangeArrowheads="1"/>
          </p:cNvSpPr>
          <p:nvPr>
            <p:ph type="title" idx="4294967295"/>
          </p:nvPr>
        </p:nvSpPr>
        <p:spPr>
          <a:xfrm>
            <a:off x="111125" y="0"/>
            <a:ext cx="9712325" cy="1066800"/>
          </a:xfrm>
        </p:spPr>
        <p:txBody>
          <a:bodyPr/>
          <a:lstStyle/>
          <a:p>
            <a:r>
              <a:rPr lang="en-US" smtClean="0"/>
              <a:t>The Rocky Flats Facility Is Located Near Denver Colorado</a:t>
            </a:r>
          </a:p>
        </p:txBody>
      </p:sp>
      <p:sp>
        <p:nvSpPr>
          <p:cNvPr id="28676" name="AutoShape 122"/>
          <p:cNvSpPr>
            <a:spLocks noChangeArrowheads="1"/>
          </p:cNvSpPr>
          <p:nvPr/>
        </p:nvSpPr>
        <p:spPr bwMode="auto">
          <a:xfrm>
            <a:off x="3352800" y="3657600"/>
            <a:ext cx="366713" cy="381000"/>
          </a:xfrm>
          <a:prstGeom prst="hexagon">
            <a:avLst>
              <a:gd name="adj" fmla="val 25000"/>
              <a:gd name="vf" fmla="val 115470"/>
            </a:avLst>
          </a:prstGeom>
          <a:solidFill>
            <a:srgbClr val="EEEE1E"/>
          </a:solidFill>
          <a:ln w="9525">
            <a:solidFill>
              <a:srgbClr val="000000"/>
            </a:solidFill>
            <a:miter lim="800000"/>
            <a:headEnd/>
            <a:tailEnd/>
          </a:ln>
        </p:spPr>
        <p:txBody>
          <a:bodyPr wrap="none" anchor="ctr"/>
          <a:lstStyle/>
          <a:p>
            <a:endParaRPr lang="en-US"/>
          </a:p>
        </p:txBody>
      </p:sp>
      <p:pic>
        <p:nvPicPr>
          <p:cNvPr id="5" name="0800 tue carron Grogan403.wav">
            <a:hlinkClick r:id="" action="ppaction://media"/>
          </p:cNvPr>
          <p:cNvPicPr>
            <a:picLocks noRot="1" noChangeAspect="1"/>
          </p:cNvPicPr>
          <p:nvPr>
            <a:audioFile r:link="rId1"/>
          </p:nvPr>
        </p:nvPicPr>
        <p:blipFill>
          <a:blip r:embed="rId5" cstate="print"/>
          <a:stretch>
            <a:fillRect/>
          </a:stretch>
        </p:blipFill>
        <p:spPr>
          <a:xfrm>
            <a:off x="9488488" y="6440488"/>
            <a:ext cx="304800" cy="304800"/>
          </a:xfrm>
          <a:prstGeom prst="rect">
            <a:avLst/>
          </a:prstGeom>
        </p:spPr>
      </p:pic>
    </p:spTree>
  </p:cSld>
  <p:clrMapOvr>
    <a:masterClrMapping/>
  </p:clrMapOvr>
  <p:transition advTm="4456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22" name="Picture 2050" descr="D:\1 Word Docs\Copies of slides and presentations\Rocky Flats Photos graphics\Pu contamination at Rocky 3-31.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1233488"/>
            <a:ext cx="6692900" cy="5472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147" name="Rectangle 2052"/>
          <p:cNvSpPr>
            <a:spLocks noChangeArrowheads="1"/>
          </p:cNvSpPr>
          <p:nvPr/>
        </p:nvSpPr>
        <p:spPr bwMode="auto">
          <a:xfrm>
            <a:off x="6946900" y="2374900"/>
            <a:ext cx="268288" cy="203200"/>
          </a:xfrm>
          <a:prstGeom prst="rect">
            <a:avLst/>
          </a:prstGeom>
          <a:solidFill>
            <a:srgbClr val="1FCCEF"/>
          </a:solidFill>
          <a:ln w="3175">
            <a:solidFill>
              <a:srgbClr val="000000"/>
            </a:solidFill>
            <a:miter lim="800000"/>
            <a:headEnd/>
            <a:tailEnd/>
          </a:ln>
        </p:spPr>
        <p:txBody>
          <a:bodyPr wrap="none" anchor="ctr"/>
          <a:lstStyle/>
          <a:p>
            <a:endParaRPr lang="en-US"/>
          </a:p>
        </p:txBody>
      </p:sp>
      <p:sp>
        <p:nvSpPr>
          <p:cNvPr id="6148" name="Rectangle 2055"/>
          <p:cNvSpPr>
            <a:spLocks noChangeArrowheads="1"/>
          </p:cNvSpPr>
          <p:nvPr/>
        </p:nvSpPr>
        <p:spPr bwMode="auto">
          <a:xfrm>
            <a:off x="6946900" y="2832100"/>
            <a:ext cx="268288" cy="203200"/>
          </a:xfrm>
          <a:prstGeom prst="rect">
            <a:avLst/>
          </a:prstGeom>
          <a:solidFill>
            <a:srgbClr val="70B8FA"/>
          </a:solidFill>
          <a:ln w="3175">
            <a:solidFill>
              <a:srgbClr val="000000"/>
            </a:solidFill>
            <a:miter lim="800000"/>
            <a:headEnd/>
            <a:tailEnd/>
          </a:ln>
        </p:spPr>
        <p:txBody>
          <a:bodyPr wrap="none" anchor="ctr"/>
          <a:lstStyle/>
          <a:p>
            <a:endParaRPr lang="en-US"/>
          </a:p>
        </p:txBody>
      </p:sp>
      <p:sp>
        <p:nvSpPr>
          <p:cNvPr id="6149" name="Text Box 2056"/>
          <p:cNvSpPr txBox="1">
            <a:spLocks noChangeArrowheads="1"/>
          </p:cNvSpPr>
          <p:nvPr/>
        </p:nvSpPr>
        <p:spPr bwMode="auto">
          <a:xfrm>
            <a:off x="7181850" y="2779713"/>
            <a:ext cx="2430463"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1400"/>
              <a:t>&gt; 37 and &lt; 190 (380 ha.)</a:t>
            </a:r>
          </a:p>
        </p:txBody>
      </p:sp>
      <p:sp>
        <p:nvSpPr>
          <p:cNvPr id="6150" name="Rectangle 2058"/>
          <p:cNvSpPr>
            <a:spLocks noChangeArrowheads="1"/>
          </p:cNvSpPr>
          <p:nvPr/>
        </p:nvSpPr>
        <p:spPr bwMode="auto">
          <a:xfrm>
            <a:off x="6946900" y="3302000"/>
            <a:ext cx="268288" cy="203200"/>
          </a:xfrm>
          <a:prstGeom prst="rect">
            <a:avLst/>
          </a:prstGeom>
          <a:solidFill>
            <a:srgbClr val="008080"/>
          </a:solidFill>
          <a:ln w="9525">
            <a:solidFill>
              <a:srgbClr val="000000"/>
            </a:solidFill>
            <a:miter lim="800000"/>
            <a:headEnd/>
            <a:tailEnd/>
          </a:ln>
        </p:spPr>
        <p:txBody>
          <a:bodyPr wrap="none" anchor="ctr"/>
          <a:lstStyle/>
          <a:p>
            <a:endParaRPr lang="en-US"/>
          </a:p>
        </p:txBody>
      </p:sp>
      <p:sp>
        <p:nvSpPr>
          <p:cNvPr id="6151" name="Text Box 2059"/>
          <p:cNvSpPr txBox="1">
            <a:spLocks noChangeArrowheads="1"/>
          </p:cNvSpPr>
          <p:nvPr/>
        </p:nvSpPr>
        <p:spPr bwMode="auto">
          <a:xfrm>
            <a:off x="7181850" y="3249613"/>
            <a:ext cx="2430463"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1400"/>
              <a:t>&gt; 190 and &lt; 370 (75 ha.)</a:t>
            </a:r>
          </a:p>
        </p:txBody>
      </p:sp>
      <p:sp>
        <p:nvSpPr>
          <p:cNvPr id="6152" name="Rectangle 2061"/>
          <p:cNvSpPr>
            <a:spLocks noChangeArrowheads="1"/>
          </p:cNvSpPr>
          <p:nvPr/>
        </p:nvSpPr>
        <p:spPr bwMode="auto">
          <a:xfrm>
            <a:off x="6946900" y="3771900"/>
            <a:ext cx="268288" cy="203200"/>
          </a:xfrm>
          <a:prstGeom prst="rect">
            <a:avLst/>
          </a:prstGeom>
          <a:solidFill>
            <a:srgbClr val="006666"/>
          </a:solidFill>
          <a:ln w="9525">
            <a:solidFill>
              <a:srgbClr val="000000"/>
            </a:solidFill>
            <a:miter lim="800000"/>
            <a:headEnd/>
            <a:tailEnd/>
          </a:ln>
        </p:spPr>
        <p:txBody>
          <a:bodyPr wrap="none" anchor="ctr"/>
          <a:lstStyle/>
          <a:p>
            <a:endParaRPr lang="en-US"/>
          </a:p>
        </p:txBody>
      </p:sp>
      <p:sp>
        <p:nvSpPr>
          <p:cNvPr id="6153" name="Text Box 2062"/>
          <p:cNvSpPr txBox="1">
            <a:spLocks noChangeArrowheads="1"/>
          </p:cNvSpPr>
          <p:nvPr/>
        </p:nvSpPr>
        <p:spPr bwMode="auto">
          <a:xfrm>
            <a:off x="7181850" y="3694113"/>
            <a:ext cx="2430463"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1400"/>
              <a:t>&gt; 370 and &lt; 930 (110 ha.)</a:t>
            </a:r>
          </a:p>
        </p:txBody>
      </p:sp>
      <p:sp>
        <p:nvSpPr>
          <p:cNvPr id="6154" name="Rectangle 2064"/>
          <p:cNvSpPr>
            <a:spLocks noChangeArrowheads="1"/>
          </p:cNvSpPr>
          <p:nvPr/>
        </p:nvSpPr>
        <p:spPr bwMode="auto">
          <a:xfrm>
            <a:off x="6946900" y="4241800"/>
            <a:ext cx="268288" cy="203200"/>
          </a:xfrm>
          <a:prstGeom prst="rect">
            <a:avLst/>
          </a:prstGeom>
          <a:solidFill>
            <a:srgbClr val="33CCCC"/>
          </a:solidFill>
          <a:ln w="9525">
            <a:solidFill>
              <a:srgbClr val="000000"/>
            </a:solidFill>
            <a:miter lim="800000"/>
            <a:headEnd/>
            <a:tailEnd/>
          </a:ln>
        </p:spPr>
        <p:txBody>
          <a:bodyPr wrap="none" anchor="ctr"/>
          <a:lstStyle/>
          <a:p>
            <a:endParaRPr lang="en-US"/>
          </a:p>
        </p:txBody>
      </p:sp>
      <p:sp>
        <p:nvSpPr>
          <p:cNvPr id="6155" name="Text Box 2065"/>
          <p:cNvSpPr txBox="1">
            <a:spLocks noChangeArrowheads="1"/>
          </p:cNvSpPr>
          <p:nvPr/>
        </p:nvSpPr>
        <p:spPr bwMode="auto">
          <a:xfrm>
            <a:off x="7181850" y="4202113"/>
            <a:ext cx="2430463"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1400"/>
              <a:t>&gt; 930 and &lt; 3,700 (21 ha.)</a:t>
            </a:r>
          </a:p>
        </p:txBody>
      </p:sp>
      <p:sp>
        <p:nvSpPr>
          <p:cNvPr id="6156" name="Rectangle 2067"/>
          <p:cNvSpPr>
            <a:spLocks noChangeArrowheads="1"/>
          </p:cNvSpPr>
          <p:nvPr/>
        </p:nvSpPr>
        <p:spPr bwMode="auto">
          <a:xfrm>
            <a:off x="6946900" y="4699000"/>
            <a:ext cx="268288" cy="203200"/>
          </a:xfrm>
          <a:prstGeom prst="rect">
            <a:avLst/>
          </a:prstGeom>
          <a:solidFill>
            <a:srgbClr val="EEEE1E"/>
          </a:solidFill>
          <a:ln w="9525">
            <a:solidFill>
              <a:srgbClr val="000000"/>
            </a:solidFill>
            <a:miter lim="800000"/>
            <a:headEnd/>
            <a:tailEnd/>
          </a:ln>
        </p:spPr>
        <p:txBody>
          <a:bodyPr wrap="none" anchor="ctr"/>
          <a:lstStyle/>
          <a:p>
            <a:endParaRPr lang="en-US"/>
          </a:p>
        </p:txBody>
      </p:sp>
      <p:sp>
        <p:nvSpPr>
          <p:cNvPr id="6157" name="Text Box 2068"/>
          <p:cNvSpPr txBox="1">
            <a:spLocks noChangeArrowheads="1"/>
          </p:cNvSpPr>
          <p:nvPr/>
        </p:nvSpPr>
        <p:spPr bwMode="auto">
          <a:xfrm>
            <a:off x="7227888" y="4621213"/>
            <a:ext cx="2525712"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1400"/>
              <a:t>&gt; 3,700 and &lt; 9,300 (4.5 ha.) </a:t>
            </a:r>
          </a:p>
        </p:txBody>
      </p:sp>
      <p:sp>
        <p:nvSpPr>
          <p:cNvPr id="6158" name="Rectangle 2070"/>
          <p:cNvSpPr>
            <a:spLocks noChangeArrowheads="1"/>
          </p:cNvSpPr>
          <p:nvPr/>
        </p:nvSpPr>
        <p:spPr bwMode="auto">
          <a:xfrm>
            <a:off x="6946900" y="5168900"/>
            <a:ext cx="268288" cy="203200"/>
          </a:xfrm>
          <a:prstGeom prst="rect">
            <a:avLst/>
          </a:prstGeom>
          <a:solidFill>
            <a:srgbClr val="FFCCCC"/>
          </a:solidFill>
          <a:ln w="9525">
            <a:solidFill>
              <a:srgbClr val="000000"/>
            </a:solidFill>
            <a:miter lim="800000"/>
            <a:headEnd/>
            <a:tailEnd/>
          </a:ln>
        </p:spPr>
        <p:txBody>
          <a:bodyPr wrap="none" anchor="ctr"/>
          <a:lstStyle/>
          <a:p>
            <a:endParaRPr lang="en-US"/>
          </a:p>
        </p:txBody>
      </p:sp>
      <p:sp>
        <p:nvSpPr>
          <p:cNvPr id="6159" name="Text Box 2071"/>
          <p:cNvSpPr txBox="1">
            <a:spLocks noChangeArrowheads="1"/>
          </p:cNvSpPr>
          <p:nvPr/>
        </p:nvSpPr>
        <p:spPr bwMode="auto">
          <a:xfrm>
            <a:off x="7227888" y="5116513"/>
            <a:ext cx="2525712"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1400"/>
              <a:t>&gt; 9,300 and &lt; 53,000 (2 ha.)</a:t>
            </a:r>
          </a:p>
        </p:txBody>
      </p:sp>
      <p:sp>
        <p:nvSpPr>
          <p:cNvPr id="6160" name="Rectangle 2073"/>
          <p:cNvSpPr>
            <a:spLocks noChangeArrowheads="1"/>
          </p:cNvSpPr>
          <p:nvPr/>
        </p:nvSpPr>
        <p:spPr bwMode="auto">
          <a:xfrm>
            <a:off x="6946900" y="5651500"/>
            <a:ext cx="268288" cy="203200"/>
          </a:xfrm>
          <a:prstGeom prst="rect">
            <a:avLst/>
          </a:prstGeom>
          <a:solidFill>
            <a:srgbClr val="F6A682"/>
          </a:solidFill>
          <a:ln w="9525">
            <a:solidFill>
              <a:srgbClr val="000000"/>
            </a:solidFill>
            <a:miter lim="800000"/>
            <a:headEnd/>
            <a:tailEnd/>
          </a:ln>
        </p:spPr>
        <p:txBody>
          <a:bodyPr wrap="none" anchor="ctr"/>
          <a:lstStyle/>
          <a:p>
            <a:endParaRPr lang="en-US"/>
          </a:p>
        </p:txBody>
      </p:sp>
      <p:sp>
        <p:nvSpPr>
          <p:cNvPr id="6161" name="Text Box 2074"/>
          <p:cNvSpPr txBox="1">
            <a:spLocks noChangeArrowheads="1"/>
          </p:cNvSpPr>
          <p:nvPr/>
        </p:nvSpPr>
        <p:spPr bwMode="auto">
          <a:xfrm>
            <a:off x="7162800" y="5597525"/>
            <a:ext cx="2819400"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1400"/>
              <a:t>&gt; 53,000 and &lt; 370,000 (1.2 ha.)</a:t>
            </a:r>
          </a:p>
        </p:txBody>
      </p:sp>
      <p:sp>
        <p:nvSpPr>
          <p:cNvPr id="6162" name="Rectangle 2076"/>
          <p:cNvSpPr>
            <a:spLocks noChangeArrowheads="1"/>
          </p:cNvSpPr>
          <p:nvPr/>
        </p:nvSpPr>
        <p:spPr bwMode="auto">
          <a:xfrm>
            <a:off x="6946900" y="6121400"/>
            <a:ext cx="268288" cy="203200"/>
          </a:xfrm>
          <a:prstGeom prst="rect">
            <a:avLst/>
          </a:prstGeom>
          <a:solidFill>
            <a:srgbClr val="C00222"/>
          </a:solidFill>
          <a:ln w="9525">
            <a:solidFill>
              <a:srgbClr val="000000"/>
            </a:solidFill>
            <a:miter lim="800000"/>
            <a:headEnd/>
            <a:tailEnd/>
          </a:ln>
        </p:spPr>
        <p:txBody>
          <a:bodyPr wrap="none" anchor="ctr"/>
          <a:lstStyle/>
          <a:p>
            <a:endParaRPr lang="en-US"/>
          </a:p>
        </p:txBody>
      </p:sp>
      <p:sp>
        <p:nvSpPr>
          <p:cNvPr id="6163" name="Text Box 2077"/>
          <p:cNvSpPr txBox="1">
            <a:spLocks noChangeArrowheads="1"/>
          </p:cNvSpPr>
          <p:nvPr/>
        </p:nvSpPr>
        <p:spPr bwMode="auto">
          <a:xfrm>
            <a:off x="7181850" y="6042025"/>
            <a:ext cx="2443163"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1400"/>
              <a:t>&gt; 370,000 (0.24 ha.)</a:t>
            </a:r>
          </a:p>
        </p:txBody>
      </p:sp>
      <p:sp>
        <p:nvSpPr>
          <p:cNvPr id="6164" name="Rectangle 2080"/>
          <p:cNvSpPr>
            <a:spLocks noChangeArrowheads="1"/>
          </p:cNvSpPr>
          <p:nvPr/>
        </p:nvSpPr>
        <p:spPr bwMode="auto">
          <a:xfrm>
            <a:off x="6946900" y="1905000"/>
            <a:ext cx="268288" cy="203200"/>
          </a:xfrm>
          <a:prstGeom prst="rect">
            <a:avLst/>
          </a:prstGeom>
          <a:solidFill>
            <a:srgbClr val="CCECFF"/>
          </a:solidFill>
          <a:ln w="3175">
            <a:solidFill>
              <a:srgbClr val="000000"/>
            </a:solidFill>
            <a:miter lim="800000"/>
            <a:headEnd/>
            <a:tailEnd/>
          </a:ln>
        </p:spPr>
        <p:txBody>
          <a:bodyPr wrap="none" anchor="ctr"/>
          <a:lstStyle/>
          <a:p>
            <a:endParaRPr lang="en-US"/>
          </a:p>
        </p:txBody>
      </p:sp>
      <p:sp>
        <p:nvSpPr>
          <p:cNvPr id="6165" name="Text Box 2083"/>
          <p:cNvSpPr txBox="1">
            <a:spLocks noChangeArrowheads="1"/>
          </p:cNvSpPr>
          <p:nvPr/>
        </p:nvSpPr>
        <p:spPr bwMode="auto">
          <a:xfrm>
            <a:off x="0" y="304800"/>
            <a:ext cx="9375775" cy="600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wrap="none">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lgn="l"/>
            <a:r>
              <a:rPr lang="en-US">
                <a:solidFill>
                  <a:srgbClr val="006600"/>
                </a:solidFill>
              </a:rPr>
              <a:t>PLUTONIUM IN SOIL AROUND ROCKY FLATS</a:t>
            </a:r>
          </a:p>
        </p:txBody>
      </p:sp>
      <p:sp>
        <p:nvSpPr>
          <p:cNvPr id="6166" name="TextBox 55"/>
          <p:cNvSpPr txBox="1">
            <a:spLocks noChangeArrowheads="1"/>
          </p:cNvSpPr>
          <p:nvPr/>
        </p:nvSpPr>
        <p:spPr bwMode="auto">
          <a:xfrm>
            <a:off x="7696200" y="1219200"/>
            <a:ext cx="1222375"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r>
              <a:rPr lang="en-US" sz="2400"/>
              <a:t>Bq kg</a:t>
            </a:r>
            <a:r>
              <a:rPr lang="en-US" sz="2400" baseline="30000"/>
              <a:t>-1</a:t>
            </a:r>
          </a:p>
        </p:txBody>
      </p:sp>
      <p:sp>
        <p:nvSpPr>
          <p:cNvPr id="6167" name="TextBox 56"/>
          <p:cNvSpPr txBox="1">
            <a:spLocks noChangeArrowheads="1"/>
          </p:cNvSpPr>
          <p:nvPr/>
        </p:nvSpPr>
        <p:spPr bwMode="auto">
          <a:xfrm>
            <a:off x="7543800" y="1828800"/>
            <a:ext cx="1360488"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r>
              <a:rPr lang="en-US" sz="1400"/>
              <a:t>&lt; 3.7 (960 ha.)</a:t>
            </a:r>
          </a:p>
        </p:txBody>
      </p:sp>
      <p:sp>
        <p:nvSpPr>
          <p:cNvPr id="6168" name="TextBox 57"/>
          <p:cNvSpPr txBox="1">
            <a:spLocks noChangeArrowheads="1"/>
          </p:cNvSpPr>
          <p:nvPr/>
        </p:nvSpPr>
        <p:spPr bwMode="auto">
          <a:xfrm>
            <a:off x="7467600" y="2286000"/>
            <a:ext cx="1719263"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r>
              <a:rPr lang="en-US" sz="1400"/>
              <a:t>&gt; 3.7 - 37 (960 ha.)</a:t>
            </a:r>
          </a:p>
        </p:txBody>
      </p:sp>
      <p:pic>
        <p:nvPicPr>
          <p:cNvPr id="25" name="0800 tue carron Grogan421.wav">
            <a:hlinkClick r:id="" action="ppaction://media"/>
          </p:cNvPr>
          <p:cNvPicPr>
            <a:picLocks noRot="1" noChangeAspect="1"/>
          </p:cNvPicPr>
          <p:nvPr>
            <a:audioFile r:link="rId1"/>
          </p:nvPr>
        </p:nvPicPr>
        <p:blipFill>
          <a:blip r:embed="rId5" cstate="print"/>
          <a:stretch>
            <a:fillRect/>
          </a:stretch>
        </p:blipFill>
        <p:spPr>
          <a:xfrm>
            <a:off x="9488488" y="6440488"/>
            <a:ext cx="304800" cy="304800"/>
          </a:xfrm>
          <a:prstGeom prst="rect">
            <a:avLst/>
          </a:prstGeom>
        </p:spPr>
      </p:pic>
    </p:spTree>
  </p:cSld>
  <p:clrMapOvr>
    <a:masterClrMapping/>
  </p:clrMapOvr>
  <p:transition advTm="63458"/>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9" presetClass="entr" presetSubtype="0" fill="hold" nodeType="afterEffect">
                                  <p:stCondLst>
                                    <p:cond delay="0"/>
                                  </p:stCondLst>
                                  <p:childTnLst>
                                    <p:set>
                                      <p:cBhvr>
                                        <p:cTn id="9" dur="1" fill="hold">
                                          <p:stCondLst>
                                            <p:cond delay="0"/>
                                          </p:stCondLst>
                                        </p:cTn>
                                        <p:tgtEl>
                                          <p:spTgt spid="747522"/>
                                        </p:tgtEl>
                                        <p:attrNameLst>
                                          <p:attrName>style.visibility</p:attrName>
                                        </p:attrNameLst>
                                      </p:cBhvr>
                                      <p:to>
                                        <p:strVal val="visible"/>
                                      </p:to>
                                    </p:set>
                                    <p:animEffect transition="in" filter="dissolve">
                                      <p:cBhvr>
                                        <p:cTn id="10" dur="500"/>
                                        <p:tgtEl>
                                          <p:spTgt spid="74752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88900" y="76200"/>
            <a:ext cx="7759700" cy="1143000"/>
          </a:xfrm>
          <a:noFill/>
        </p:spPr>
        <p:txBody>
          <a:bodyPr lIns="92075" tIns="46038" rIns="92075" bIns="46038"/>
          <a:lstStyle/>
          <a:p>
            <a:r>
              <a:rPr lang="en-US" smtClean="0">
                <a:solidFill>
                  <a:srgbClr val="006600"/>
                </a:solidFill>
              </a:rPr>
              <a:t>Study Objective</a:t>
            </a:r>
          </a:p>
        </p:txBody>
      </p:sp>
      <p:sp>
        <p:nvSpPr>
          <p:cNvPr id="493571" name="Rectangle 3"/>
          <p:cNvSpPr>
            <a:spLocks noGrp="1" noChangeArrowheads="1"/>
          </p:cNvSpPr>
          <p:nvPr>
            <p:ph type="body" idx="1"/>
          </p:nvPr>
        </p:nvSpPr>
        <p:spPr>
          <a:xfrm>
            <a:off x="660400" y="4914900"/>
            <a:ext cx="8585200" cy="863600"/>
          </a:xfrm>
          <a:noFill/>
        </p:spPr>
        <p:txBody>
          <a:bodyPr lIns="92075" tIns="46038" rIns="92075" bIns="46038"/>
          <a:lstStyle/>
          <a:p>
            <a:pPr marL="850900" indent="-850900" algn="ctr">
              <a:buFontTx/>
              <a:buNone/>
            </a:pPr>
            <a:r>
              <a:rPr lang="en-US" sz="2800" smtClean="0"/>
              <a:t>These activity levels are called Radionuclide Soil Action Levels or RSALs</a:t>
            </a:r>
          </a:p>
        </p:txBody>
      </p:sp>
      <p:sp>
        <p:nvSpPr>
          <p:cNvPr id="493572" name="Rectangle 4"/>
          <p:cNvSpPr>
            <a:spLocks noChangeArrowheads="1"/>
          </p:cNvSpPr>
          <p:nvPr/>
        </p:nvSpPr>
        <p:spPr bwMode="auto">
          <a:xfrm>
            <a:off x="660400" y="2133600"/>
            <a:ext cx="8585200" cy="2590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2075" tIns="46038" rIns="92075" bIns="46038"/>
          <a:lstStyle/>
          <a:p>
            <a:pPr marL="850900" indent="-850900">
              <a:lnSpc>
                <a:spcPct val="90000"/>
              </a:lnSpc>
              <a:spcBef>
                <a:spcPct val="30000"/>
              </a:spcBef>
              <a:buSzPct val="100000"/>
            </a:pPr>
            <a:r>
              <a:rPr lang="en-US" sz="2800">
                <a:solidFill>
                  <a:schemeClr val="tx1"/>
                </a:solidFill>
                <a:cs typeface="Times New Roman" pitchFamily="18" charset="0"/>
              </a:rPr>
              <a:t>To estimate the levels of  plutonium and other actinides in soil released from Rocky Flats such that subsequent human exposure during future use of the site does not result in levels of radiation dose that exceed specified limits.</a:t>
            </a:r>
            <a:endParaRPr lang="en-US" sz="2800">
              <a:solidFill>
                <a:schemeClr val="tx1"/>
              </a:solidFill>
            </a:endParaRPr>
          </a:p>
        </p:txBody>
      </p:sp>
      <p:pic>
        <p:nvPicPr>
          <p:cNvPr id="5" name="0800 tue carron Grogan424.wav">
            <a:hlinkClick r:id="" action="ppaction://media"/>
          </p:cNvPr>
          <p:cNvPicPr>
            <a:picLocks noRot="1" noChangeAspect="1"/>
          </p:cNvPicPr>
          <p:nvPr>
            <a:audioFile r:link="rId2"/>
          </p:nvPr>
        </p:nvPicPr>
        <p:blipFill>
          <a:blip r:embed="rId5" cstate="print"/>
          <a:stretch>
            <a:fillRect/>
          </a:stretch>
        </p:blipFill>
        <p:spPr>
          <a:xfrm>
            <a:off x="9488488" y="6440488"/>
            <a:ext cx="304800" cy="304800"/>
          </a:xfrm>
          <a:prstGeom prst="rect">
            <a:avLst/>
          </a:prstGeom>
        </p:spPr>
      </p:pic>
    </p:spTree>
    <p:custDataLst>
      <p:tags r:id="rId1"/>
    </p:custDataLst>
  </p:cSld>
  <p:clrMapOvr>
    <a:masterClrMapping/>
  </p:clrMapOvr>
  <p:transition advTm="154747"/>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 presetClass="entr" presetSubtype="9" fill="hold" grpId="0" nodeType="afterEffect">
                                  <p:stCondLst>
                                    <p:cond delay="2000"/>
                                  </p:stCondLst>
                                  <p:childTnLst>
                                    <p:set>
                                      <p:cBhvr>
                                        <p:cTn id="9" dur="1" fill="hold">
                                          <p:stCondLst>
                                            <p:cond delay="0"/>
                                          </p:stCondLst>
                                        </p:cTn>
                                        <p:tgtEl>
                                          <p:spTgt spid="493572">
                                            <p:txEl>
                                              <p:pRg st="0" end="0"/>
                                            </p:txEl>
                                          </p:spTgt>
                                        </p:tgtEl>
                                        <p:attrNameLst>
                                          <p:attrName>style.visibility</p:attrName>
                                        </p:attrNameLst>
                                      </p:cBhvr>
                                      <p:to>
                                        <p:strVal val="visible"/>
                                      </p:to>
                                    </p:set>
                                    <p:anim calcmode="lin" valueType="num">
                                      <p:cBhvr additive="base">
                                        <p:cTn id="10" dur="500" fill="hold"/>
                                        <p:tgtEl>
                                          <p:spTgt spid="493572">
                                            <p:txEl>
                                              <p:pRg st="0" end="0"/>
                                            </p:txEl>
                                          </p:spTgt>
                                        </p:tgtEl>
                                        <p:attrNameLst>
                                          <p:attrName>ppt_x</p:attrName>
                                        </p:attrNameLst>
                                      </p:cBhvr>
                                      <p:tavLst>
                                        <p:tav tm="0">
                                          <p:val>
                                            <p:strVal val="0-#ppt_w/2"/>
                                          </p:val>
                                        </p:tav>
                                        <p:tav tm="100000">
                                          <p:val>
                                            <p:strVal val="#ppt_x"/>
                                          </p:val>
                                        </p:tav>
                                      </p:tavLst>
                                    </p:anim>
                                    <p:anim calcmode="lin" valueType="num">
                                      <p:cBhvr additive="base">
                                        <p:cTn id="11" dur="500" fill="hold"/>
                                        <p:tgtEl>
                                          <p:spTgt spid="493572">
                                            <p:txEl>
                                              <p:pRg st="0" end="0"/>
                                            </p:txEl>
                                          </p:spTgt>
                                        </p:tgtEl>
                                        <p:attrNameLst>
                                          <p:attrName>ppt_y</p:attrName>
                                        </p:attrNameLst>
                                      </p:cBhvr>
                                      <p:tavLst>
                                        <p:tav tm="0">
                                          <p:val>
                                            <p:strVal val="0-#ppt_h/2"/>
                                          </p:val>
                                        </p:tav>
                                        <p:tav tm="100000">
                                          <p:val>
                                            <p:strVal val="#ppt_y"/>
                                          </p:val>
                                        </p:tav>
                                      </p:tavLst>
                                    </p:anim>
                                  </p:childTnLst>
                                </p:cTn>
                              </p:par>
                            </p:childTnLst>
                          </p:cTn>
                        </p:par>
                        <p:par>
                          <p:cTn id="12" fill="hold" nodeType="afterGroup">
                            <p:stCondLst>
                              <p:cond delay="2500"/>
                            </p:stCondLst>
                            <p:childTnLst>
                              <p:par>
                                <p:cTn id="13" presetID="2" presetClass="entr" presetSubtype="9" fill="hold" grpId="0" nodeType="afterEffect">
                                  <p:stCondLst>
                                    <p:cond delay="12000"/>
                                  </p:stCondLst>
                                  <p:childTnLst>
                                    <p:set>
                                      <p:cBhvr>
                                        <p:cTn id="14" dur="1" fill="hold">
                                          <p:stCondLst>
                                            <p:cond delay="0"/>
                                          </p:stCondLst>
                                        </p:cTn>
                                        <p:tgtEl>
                                          <p:spTgt spid="493571">
                                            <p:txEl>
                                              <p:pRg st="0" end="0"/>
                                            </p:txEl>
                                          </p:spTgt>
                                        </p:tgtEl>
                                        <p:attrNameLst>
                                          <p:attrName>style.visibility</p:attrName>
                                        </p:attrNameLst>
                                      </p:cBhvr>
                                      <p:to>
                                        <p:strVal val="visible"/>
                                      </p:to>
                                    </p:set>
                                    <p:anim calcmode="lin" valueType="num">
                                      <p:cBhvr additive="base">
                                        <p:cTn id="15" dur="500" fill="hold"/>
                                        <p:tgtEl>
                                          <p:spTgt spid="493571">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93571">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7"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493571" grpId="0" build="p" autoUpdateAnimBg="0" advAuto="12000"/>
      <p:bldP spid="493572" grpId="0" build="p" autoUpdateAnimBg="0" advAuto="200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1" name="Text Box 3"/>
          <p:cNvSpPr txBox="1">
            <a:spLocks noChangeArrowheads="1"/>
          </p:cNvSpPr>
          <p:nvPr/>
        </p:nvSpPr>
        <p:spPr bwMode="auto">
          <a:xfrm>
            <a:off x="152400" y="76200"/>
            <a:ext cx="8839200" cy="10779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lgn="l"/>
            <a:r>
              <a:rPr lang="en-US" sz="3200">
                <a:solidFill>
                  <a:srgbClr val="006600"/>
                </a:solidFill>
              </a:rPr>
              <a:t>The Radionuclide Soil Action Level Oversight Panel</a:t>
            </a:r>
          </a:p>
        </p:txBody>
      </p:sp>
      <p:pic>
        <p:nvPicPr>
          <p:cNvPr id="29699" name="Picture 5" descr="C:\1 Word Docs\Copies of slides and presentations\RSALs 12-99\1RSALs 12-99.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12750" y="1447800"/>
            <a:ext cx="9021763"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0800 tue carron Grogan404.wav">
            <a:hlinkClick r:id="" action="ppaction://media"/>
          </p:cNvPr>
          <p:cNvPicPr>
            <a:picLocks noRot="1" noChangeAspect="1"/>
          </p:cNvPicPr>
          <p:nvPr>
            <a:audioFile r:link="rId1"/>
          </p:nvPr>
        </p:nvPicPr>
        <p:blipFill>
          <a:blip r:embed="rId5" cstate="print"/>
          <a:stretch>
            <a:fillRect/>
          </a:stretch>
        </p:blipFill>
        <p:spPr>
          <a:xfrm>
            <a:off x="9488488" y="6440488"/>
            <a:ext cx="304800" cy="304800"/>
          </a:xfrm>
          <a:prstGeom prst="rect">
            <a:avLst/>
          </a:prstGeom>
        </p:spPr>
      </p:pic>
    </p:spTree>
  </p:cSld>
  <p:clrMapOvr>
    <a:masterClrMapping/>
  </p:clrMapOvr>
  <p:transition advTm="31397"/>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549891"/>
                                        </p:tgtEl>
                                        <p:attrNameLst>
                                          <p:attrName>style.visibility</p:attrName>
                                        </p:attrNameLst>
                                      </p:cBhvr>
                                      <p:to>
                                        <p:strVal val="visible"/>
                                      </p:to>
                                    </p:set>
                                    <p:anim calcmode="lin" valueType="num">
                                      <p:cBhvr additive="base">
                                        <p:cTn id="10" dur="500" fill="hold"/>
                                        <p:tgtEl>
                                          <p:spTgt spid="549891"/>
                                        </p:tgtEl>
                                        <p:attrNameLst>
                                          <p:attrName>ppt_x</p:attrName>
                                        </p:attrNameLst>
                                      </p:cBhvr>
                                      <p:tavLst>
                                        <p:tav tm="0">
                                          <p:val>
                                            <p:strVal val="0-#ppt_w/2"/>
                                          </p:val>
                                        </p:tav>
                                        <p:tav tm="100000">
                                          <p:val>
                                            <p:strVal val="#ppt_x"/>
                                          </p:val>
                                        </p:tav>
                                      </p:tavLst>
                                    </p:anim>
                                    <p:anim calcmode="lin" valueType="num">
                                      <p:cBhvr additive="base">
                                        <p:cTn id="11" dur="500" fill="hold"/>
                                        <p:tgtEl>
                                          <p:spTgt spid="5498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2"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549891"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66713" y="228600"/>
            <a:ext cx="9099550" cy="922338"/>
          </a:xfrm>
          <a:noFill/>
        </p:spPr>
        <p:txBody>
          <a:bodyPr lIns="92075" tIns="46038" rIns="92075" bIns="46038"/>
          <a:lstStyle/>
          <a:p>
            <a:r>
              <a:rPr lang="en-US" smtClean="0">
                <a:solidFill>
                  <a:srgbClr val="006600"/>
                </a:solidFill>
              </a:rPr>
              <a:t>Requirements</a:t>
            </a:r>
          </a:p>
        </p:txBody>
      </p:sp>
      <p:sp>
        <p:nvSpPr>
          <p:cNvPr id="728067" name="Rectangle 3"/>
          <p:cNvSpPr>
            <a:spLocks noGrp="1" noChangeArrowheads="1"/>
          </p:cNvSpPr>
          <p:nvPr>
            <p:ph type="body" idx="1"/>
          </p:nvPr>
        </p:nvSpPr>
        <p:spPr>
          <a:xfrm>
            <a:off x="381000" y="1600200"/>
            <a:ext cx="8991600" cy="4019550"/>
          </a:xfrm>
          <a:noFill/>
        </p:spPr>
        <p:txBody>
          <a:bodyPr/>
          <a:lstStyle/>
          <a:p>
            <a:pPr marL="749300" indent="-749300">
              <a:tabLst>
                <a:tab pos="1828800" algn="l"/>
              </a:tabLst>
            </a:pPr>
            <a:r>
              <a:rPr lang="en-US" sz="3200" smtClean="0"/>
              <a:t>0.15 mSv per year dose constraint	</a:t>
            </a:r>
          </a:p>
          <a:p>
            <a:pPr marL="749300" indent="-749300">
              <a:tabLst>
                <a:tab pos="1828800" algn="l"/>
              </a:tabLst>
            </a:pPr>
            <a:r>
              <a:rPr lang="en-US" sz="3200" smtClean="0"/>
              <a:t>Unrestricted use of the land</a:t>
            </a:r>
          </a:p>
          <a:p>
            <a:pPr marL="749300" indent="-749300">
              <a:tabLst>
                <a:tab pos="1828800" algn="l"/>
              </a:tabLst>
            </a:pPr>
            <a:r>
              <a:rPr lang="en-US" sz="3200" smtClean="0"/>
              <a:t>1000 year time frame</a:t>
            </a:r>
          </a:p>
          <a:p>
            <a:pPr marL="749300" indent="-749300">
              <a:tabLst>
                <a:tab pos="1828800" algn="l"/>
              </a:tabLst>
            </a:pPr>
            <a:r>
              <a:rPr lang="en-US" sz="3200" smtClean="0"/>
              <a:t>Use of available site specific data</a:t>
            </a:r>
          </a:p>
          <a:p>
            <a:pPr marL="749300" indent="-749300">
              <a:tabLst>
                <a:tab pos="1828800" algn="l"/>
              </a:tabLst>
            </a:pPr>
            <a:r>
              <a:rPr lang="en-US" sz="3200" smtClean="0"/>
              <a:t>Account for uncertainties</a:t>
            </a:r>
          </a:p>
          <a:p>
            <a:pPr marL="749300" indent="-749300">
              <a:tabLst>
                <a:tab pos="1828800" algn="l"/>
              </a:tabLst>
            </a:pPr>
            <a:endParaRPr lang="en-US" sz="3200" smtClean="0"/>
          </a:p>
        </p:txBody>
      </p:sp>
      <p:pic>
        <p:nvPicPr>
          <p:cNvPr id="4" name="0800 tue carron Grogan425.wav">
            <a:hlinkClick r:id="" action="ppaction://media"/>
          </p:cNvPr>
          <p:cNvPicPr>
            <a:picLocks noRot="1" noChangeAspect="1"/>
          </p:cNvPicPr>
          <p:nvPr>
            <a:audioFile r:link="rId2"/>
          </p:nvPr>
        </p:nvPicPr>
        <p:blipFill>
          <a:blip r:embed="rId5" cstate="print"/>
          <a:stretch>
            <a:fillRect/>
          </a:stretch>
        </p:blipFill>
        <p:spPr>
          <a:xfrm>
            <a:off x="9488488" y="6440488"/>
            <a:ext cx="304800" cy="304800"/>
          </a:xfrm>
          <a:prstGeom prst="rect">
            <a:avLst/>
          </a:prstGeom>
        </p:spPr>
      </p:pic>
    </p:spTree>
    <p:custDataLst>
      <p:tags r:id="rId1"/>
    </p:custDataLst>
  </p:cSld>
  <p:clrMapOvr>
    <a:masterClrMapping/>
  </p:clrMapOvr>
  <p:transition advTm="2366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23" presetClass="entr" presetSubtype="272" fill="hold" grpId="0" nodeType="clickEffect">
                                  <p:stCondLst>
                                    <p:cond delay="0"/>
                                  </p:stCondLst>
                                  <p:childTnLst>
                                    <p:set>
                                      <p:cBhvr>
                                        <p:cTn id="10" dur="1" fill="hold">
                                          <p:stCondLst>
                                            <p:cond delay="0"/>
                                          </p:stCondLst>
                                        </p:cTn>
                                        <p:tgtEl>
                                          <p:spTgt spid="728067">
                                            <p:txEl>
                                              <p:pRg st="0" end="0"/>
                                            </p:txEl>
                                          </p:spTgt>
                                        </p:tgtEl>
                                        <p:attrNameLst>
                                          <p:attrName>style.visibility</p:attrName>
                                        </p:attrNameLst>
                                      </p:cBhvr>
                                      <p:to>
                                        <p:strVal val="visible"/>
                                      </p:to>
                                    </p:set>
                                    <p:anim calcmode="lin" valueType="num">
                                      <p:cBhvr>
                                        <p:cTn id="11" dur="500" fill="hold"/>
                                        <p:tgtEl>
                                          <p:spTgt spid="728067">
                                            <p:txEl>
                                              <p:pRg st="0" end="0"/>
                                            </p:txEl>
                                          </p:spTgt>
                                        </p:tgtEl>
                                        <p:attrNameLst>
                                          <p:attrName>ppt_w</p:attrName>
                                        </p:attrNameLst>
                                      </p:cBhvr>
                                      <p:tavLst>
                                        <p:tav tm="0">
                                          <p:val>
                                            <p:strVal val="2/3*#ppt_w"/>
                                          </p:val>
                                        </p:tav>
                                        <p:tav tm="100000">
                                          <p:val>
                                            <p:strVal val="#ppt_w"/>
                                          </p:val>
                                        </p:tav>
                                      </p:tavLst>
                                    </p:anim>
                                    <p:anim calcmode="lin" valueType="num">
                                      <p:cBhvr>
                                        <p:cTn id="12" dur="500" fill="hold"/>
                                        <p:tgtEl>
                                          <p:spTgt spid="728067">
                                            <p:txEl>
                                              <p:pRg st="0" end="0"/>
                                            </p:txEl>
                                          </p:spTgt>
                                        </p:tgtEl>
                                        <p:attrNameLst>
                                          <p:attrName>ppt_h</p:attrName>
                                        </p:attrNameLst>
                                      </p:cBhvr>
                                      <p:tavLst>
                                        <p:tav tm="0">
                                          <p:val>
                                            <p:strVal val="2/3*#ppt_h"/>
                                          </p:val>
                                        </p:tav>
                                        <p:tav tm="100000">
                                          <p:val>
                                            <p:strVal val="#ppt_h"/>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3" presetClass="entr" presetSubtype="272" fill="hold" grpId="0" nodeType="clickEffect">
                                  <p:stCondLst>
                                    <p:cond delay="0"/>
                                  </p:stCondLst>
                                  <p:childTnLst>
                                    <p:set>
                                      <p:cBhvr>
                                        <p:cTn id="16" dur="1" fill="hold">
                                          <p:stCondLst>
                                            <p:cond delay="0"/>
                                          </p:stCondLst>
                                        </p:cTn>
                                        <p:tgtEl>
                                          <p:spTgt spid="728067">
                                            <p:txEl>
                                              <p:pRg st="1" end="1"/>
                                            </p:txEl>
                                          </p:spTgt>
                                        </p:tgtEl>
                                        <p:attrNameLst>
                                          <p:attrName>style.visibility</p:attrName>
                                        </p:attrNameLst>
                                      </p:cBhvr>
                                      <p:to>
                                        <p:strVal val="visible"/>
                                      </p:to>
                                    </p:set>
                                    <p:anim calcmode="lin" valueType="num">
                                      <p:cBhvr>
                                        <p:cTn id="17" dur="500" fill="hold"/>
                                        <p:tgtEl>
                                          <p:spTgt spid="728067">
                                            <p:txEl>
                                              <p:pRg st="1" end="1"/>
                                            </p:txEl>
                                          </p:spTgt>
                                        </p:tgtEl>
                                        <p:attrNameLst>
                                          <p:attrName>ppt_w</p:attrName>
                                        </p:attrNameLst>
                                      </p:cBhvr>
                                      <p:tavLst>
                                        <p:tav tm="0">
                                          <p:val>
                                            <p:strVal val="2/3*#ppt_w"/>
                                          </p:val>
                                        </p:tav>
                                        <p:tav tm="100000">
                                          <p:val>
                                            <p:strVal val="#ppt_w"/>
                                          </p:val>
                                        </p:tav>
                                      </p:tavLst>
                                    </p:anim>
                                    <p:anim calcmode="lin" valueType="num">
                                      <p:cBhvr>
                                        <p:cTn id="18" dur="500" fill="hold"/>
                                        <p:tgtEl>
                                          <p:spTgt spid="728067">
                                            <p:txEl>
                                              <p:pRg st="1" end="1"/>
                                            </p:txEl>
                                          </p:spTgt>
                                        </p:tgtEl>
                                        <p:attrNameLst>
                                          <p:attrName>ppt_h</p:attrName>
                                        </p:attrNameLst>
                                      </p:cBhvr>
                                      <p:tavLst>
                                        <p:tav tm="0">
                                          <p:val>
                                            <p:strVal val="2/3*#ppt_h"/>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3" presetClass="entr" presetSubtype="272" fill="hold" grpId="0" nodeType="clickEffect">
                                  <p:stCondLst>
                                    <p:cond delay="0"/>
                                  </p:stCondLst>
                                  <p:childTnLst>
                                    <p:set>
                                      <p:cBhvr>
                                        <p:cTn id="22" dur="1" fill="hold">
                                          <p:stCondLst>
                                            <p:cond delay="0"/>
                                          </p:stCondLst>
                                        </p:cTn>
                                        <p:tgtEl>
                                          <p:spTgt spid="728067">
                                            <p:txEl>
                                              <p:pRg st="2" end="2"/>
                                            </p:txEl>
                                          </p:spTgt>
                                        </p:tgtEl>
                                        <p:attrNameLst>
                                          <p:attrName>style.visibility</p:attrName>
                                        </p:attrNameLst>
                                      </p:cBhvr>
                                      <p:to>
                                        <p:strVal val="visible"/>
                                      </p:to>
                                    </p:set>
                                    <p:anim calcmode="lin" valueType="num">
                                      <p:cBhvr>
                                        <p:cTn id="23" dur="500" fill="hold"/>
                                        <p:tgtEl>
                                          <p:spTgt spid="728067">
                                            <p:txEl>
                                              <p:pRg st="2" end="2"/>
                                            </p:txEl>
                                          </p:spTgt>
                                        </p:tgtEl>
                                        <p:attrNameLst>
                                          <p:attrName>ppt_w</p:attrName>
                                        </p:attrNameLst>
                                      </p:cBhvr>
                                      <p:tavLst>
                                        <p:tav tm="0">
                                          <p:val>
                                            <p:strVal val="2/3*#ppt_w"/>
                                          </p:val>
                                        </p:tav>
                                        <p:tav tm="100000">
                                          <p:val>
                                            <p:strVal val="#ppt_w"/>
                                          </p:val>
                                        </p:tav>
                                      </p:tavLst>
                                    </p:anim>
                                    <p:anim calcmode="lin" valueType="num">
                                      <p:cBhvr>
                                        <p:cTn id="24" dur="500" fill="hold"/>
                                        <p:tgtEl>
                                          <p:spTgt spid="728067">
                                            <p:txEl>
                                              <p:pRg st="2" end="2"/>
                                            </p:txEl>
                                          </p:spTgt>
                                        </p:tgtEl>
                                        <p:attrNameLst>
                                          <p:attrName>ppt_h</p:attrName>
                                        </p:attrNameLst>
                                      </p:cBhvr>
                                      <p:tavLst>
                                        <p:tav tm="0">
                                          <p:val>
                                            <p:strVal val="2/3*#ppt_h"/>
                                          </p:val>
                                        </p:tav>
                                        <p:tav tm="100000">
                                          <p:val>
                                            <p:strVal val="#ppt_h"/>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3" presetClass="entr" presetSubtype="272" fill="hold" grpId="0" nodeType="clickEffect">
                                  <p:stCondLst>
                                    <p:cond delay="0"/>
                                  </p:stCondLst>
                                  <p:childTnLst>
                                    <p:set>
                                      <p:cBhvr>
                                        <p:cTn id="28" dur="1" fill="hold">
                                          <p:stCondLst>
                                            <p:cond delay="0"/>
                                          </p:stCondLst>
                                        </p:cTn>
                                        <p:tgtEl>
                                          <p:spTgt spid="728067">
                                            <p:txEl>
                                              <p:pRg st="3" end="3"/>
                                            </p:txEl>
                                          </p:spTgt>
                                        </p:tgtEl>
                                        <p:attrNameLst>
                                          <p:attrName>style.visibility</p:attrName>
                                        </p:attrNameLst>
                                      </p:cBhvr>
                                      <p:to>
                                        <p:strVal val="visible"/>
                                      </p:to>
                                    </p:set>
                                    <p:anim calcmode="lin" valueType="num">
                                      <p:cBhvr>
                                        <p:cTn id="29" dur="500" fill="hold"/>
                                        <p:tgtEl>
                                          <p:spTgt spid="728067">
                                            <p:txEl>
                                              <p:pRg st="3" end="3"/>
                                            </p:txEl>
                                          </p:spTgt>
                                        </p:tgtEl>
                                        <p:attrNameLst>
                                          <p:attrName>ppt_w</p:attrName>
                                        </p:attrNameLst>
                                      </p:cBhvr>
                                      <p:tavLst>
                                        <p:tav tm="0">
                                          <p:val>
                                            <p:strVal val="2/3*#ppt_w"/>
                                          </p:val>
                                        </p:tav>
                                        <p:tav tm="100000">
                                          <p:val>
                                            <p:strVal val="#ppt_w"/>
                                          </p:val>
                                        </p:tav>
                                      </p:tavLst>
                                    </p:anim>
                                    <p:anim calcmode="lin" valueType="num">
                                      <p:cBhvr>
                                        <p:cTn id="30" dur="500" fill="hold"/>
                                        <p:tgtEl>
                                          <p:spTgt spid="728067">
                                            <p:txEl>
                                              <p:pRg st="3" end="3"/>
                                            </p:txEl>
                                          </p:spTgt>
                                        </p:tgtEl>
                                        <p:attrNameLst>
                                          <p:attrName>ppt_h</p:attrName>
                                        </p:attrNameLst>
                                      </p:cBhvr>
                                      <p:tavLst>
                                        <p:tav tm="0">
                                          <p:val>
                                            <p:strVal val="2/3*#ppt_h"/>
                                          </p:val>
                                        </p:tav>
                                        <p:tav tm="100000">
                                          <p:val>
                                            <p:strVal val="#ppt_h"/>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3" presetClass="entr" presetSubtype="272" fill="hold" grpId="0" nodeType="clickEffect">
                                  <p:stCondLst>
                                    <p:cond delay="0"/>
                                  </p:stCondLst>
                                  <p:childTnLst>
                                    <p:set>
                                      <p:cBhvr>
                                        <p:cTn id="34" dur="1" fill="hold">
                                          <p:stCondLst>
                                            <p:cond delay="0"/>
                                          </p:stCondLst>
                                        </p:cTn>
                                        <p:tgtEl>
                                          <p:spTgt spid="728067">
                                            <p:txEl>
                                              <p:pRg st="4" end="4"/>
                                            </p:txEl>
                                          </p:spTgt>
                                        </p:tgtEl>
                                        <p:attrNameLst>
                                          <p:attrName>style.visibility</p:attrName>
                                        </p:attrNameLst>
                                      </p:cBhvr>
                                      <p:to>
                                        <p:strVal val="visible"/>
                                      </p:to>
                                    </p:set>
                                    <p:anim calcmode="lin" valueType="num">
                                      <p:cBhvr>
                                        <p:cTn id="35" dur="500" fill="hold"/>
                                        <p:tgtEl>
                                          <p:spTgt spid="728067">
                                            <p:txEl>
                                              <p:pRg st="4" end="4"/>
                                            </p:txEl>
                                          </p:spTgt>
                                        </p:tgtEl>
                                        <p:attrNameLst>
                                          <p:attrName>ppt_w</p:attrName>
                                        </p:attrNameLst>
                                      </p:cBhvr>
                                      <p:tavLst>
                                        <p:tav tm="0">
                                          <p:val>
                                            <p:strVal val="2/3*#ppt_w"/>
                                          </p:val>
                                        </p:tav>
                                        <p:tav tm="100000">
                                          <p:val>
                                            <p:strVal val="#ppt_w"/>
                                          </p:val>
                                        </p:tav>
                                      </p:tavLst>
                                    </p:anim>
                                    <p:anim calcmode="lin" valueType="num">
                                      <p:cBhvr>
                                        <p:cTn id="36" dur="500" fill="hold"/>
                                        <p:tgtEl>
                                          <p:spTgt spid="728067">
                                            <p:txEl>
                                              <p:pRg st="4" end="4"/>
                                            </p:txEl>
                                          </p:spTgt>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7"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728067"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42913" y="0"/>
            <a:ext cx="8477250" cy="1487488"/>
          </a:xfrm>
          <a:noFill/>
        </p:spPr>
        <p:txBody>
          <a:bodyPr lIns="92075" tIns="46038" rIns="92075" bIns="46038"/>
          <a:lstStyle/>
          <a:p>
            <a:r>
              <a:rPr lang="en-US" smtClean="0"/>
              <a:t>We did not take account of</a:t>
            </a:r>
          </a:p>
        </p:txBody>
      </p:sp>
      <p:sp>
        <p:nvSpPr>
          <p:cNvPr id="735235" name="Rectangle 3"/>
          <p:cNvSpPr>
            <a:spLocks noGrp="1" noChangeArrowheads="1"/>
          </p:cNvSpPr>
          <p:nvPr>
            <p:ph type="body" idx="1"/>
          </p:nvPr>
        </p:nvSpPr>
        <p:spPr>
          <a:xfrm>
            <a:off x="381000" y="2133600"/>
            <a:ext cx="9144000" cy="3221038"/>
          </a:xfrm>
          <a:noFill/>
        </p:spPr>
        <p:txBody>
          <a:bodyPr lIns="92075" tIns="46038" rIns="92075" bIns="46038"/>
          <a:lstStyle/>
          <a:p>
            <a:pPr marL="457200" indent="-457200">
              <a:lnSpc>
                <a:spcPct val="80000"/>
              </a:lnSpc>
              <a:spcAft>
                <a:spcPct val="50000"/>
              </a:spcAft>
              <a:buClr>
                <a:srgbClr val="FF6600"/>
              </a:buClr>
            </a:pPr>
            <a:r>
              <a:rPr lang="en-US" sz="3200" smtClean="0"/>
              <a:t>Cost of cleanup</a:t>
            </a:r>
          </a:p>
          <a:p>
            <a:pPr marL="457200" indent="-457200">
              <a:lnSpc>
                <a:spcPct val="80000"/>
              </a:lnSpc>
              <a:spcAft>
                <a:spcPct val="50000"/>
              </a:spcAft>
              <a:buClr>
                <a:srgbClr val="FF6600"/>
              </a:buClr>
            </a:pPr>
            <a:endParaRPr lang="en-US" sz="2800" smtClean="0"/>
          </a:p>
          <a:p>
            <a:pPr marL="457200" indent="-457200">
              <a:lnSpc>
                <a:spcPct val="80000"/>
              </a:lnSpc>
              <a:spcAft>
                <a:spcPct val="50000"/>
              </a:spcAft>
              <a:buClr>
                <a:srgbClr val="FF6600"/>
              </a:buClr>
            </a:pPr>
            <a:r>
              <a:rPr lang="en-US" sz="3200" smtClean="0"/>
              <a:t>Risks to the public associated with cleanup</a:t>
            </a:r>
          </a:p>
          <a:p>
            <a:pPr marL="457200" indent="-457200">
              <a:lnSpc>
                <a:spcPct val="80000"/>
              </a:lnSpc>
              <a:spcAft>
                <a:spcPct val="50000"/>
              </a:spcAft>
              <a:buClr>
                <a:srgbClr val="FF6600"/>
              </a:buClr>
            </a:pPr>
            <a:endParaRPr lang="en-US" sz="3200" smtClean="0"/>
          </a:p>
          <a:p>
            <a:pPr marL="457200" indent="-457200">
              <a:lnSpc>
                <a:spcPct val="80000"/>
              </a:lnSpc>
              <a:buClr>
                <a:srgbClr val="FF6600"/>
              </a:buClr>
            </a:pPr>
            <a:r>
              <a:rPr lang="en-US" sz="3200" smtClean="0"/>
              <a:t>Institutional controls</a:t>
            </a:r>
          </a:p>
          <a:p>
            <a:pPr marL="457200" indent="-457200">
              <a:lnSpc>
                <a:spcPct val="80000"/>
              </a:lnSpc>
              <a:spcAft>
                <a:spcPct val="50000"/>
              </a:spcAft>
            </a:pPr>
            <a:endParaRPr lang="en-US" sz="2800" smtClean="0"/>
          </a:p>
        </p:txBody>
      </p:sp>
      <p:pic>
        <p:nvPicPr>
          <p:cNvPr id="4" name="0800 tue carron Grogan426.wav">
            <a:hlinkClick r:id="" action="ppaction://media"/>
          </p:cNvPr>
          <p:cNvPicPr>
            <a:picLocks noRot="1" noChangeAspect="1"/>
          </p:cNvPicPr>
          <p:nvPr>
            <a:audioFile r:link="rId2"/>
          </p:nvPr>
        </p:nvPicPr>
        <p:blipFill>
          <a:blip r:embed="rId5" cstate="print"/>
          <a:stretch>
            <a:fillRect/>
          </a:stretch>
        </p:blipFill>
        <p:spPr>
          <a:xfrm>
            <a:off x="9488488" y="6440488"/>
            <a:ext cx="304800" cy="304800"/>
          </a:xfrm>
          <a:prstGeom prst="rect">
            <a:avLst/>
          </a:prstGeom>
        </p:spPr>
      </p:pic>
    </p:spTree>
    <p:custDataLst>
      <p:tags r:id="rId1"/>
    </p:custDataLst>
  </p:cSld>
  <p:clrMapOvr>
    <a:masterClrMapping/>
  </p:clrMapOvr>
  <p:transition advTm="313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23" presetClass="entr" presetSubtype="16" fill="hold" grpId="0" nodeType="clickEffect">
                                  <p:stCondLst>
                                    <p:cond delay="0"/>
                                  </p:stCondLst>
                                  <p:childTnLst>
                                    <p:set>
                                      <p:cBhvr>
                                        <p:cTn id="10" dur="1" fill="hold">
                                          <p:stCondLst>
                                            <p:cond delay="0"/>
                                          </p:stCondLst>
                                        </p:cTn>
                                        <p:tgtEl>
                                          <p:spTgt spid="735235">
                                            <p:txEl>
                                              <p:pRg st="0" end="0"/>
                                            </p:txEl>
                                          </p:spTgt>
                                        </p:tgtEl>
                                        <p:attrNameLst>
                                          <p:attrName>style.visibility</p:attrName>
                                        </p:attrNameLst>
                                      </p:cBhvr>
                                      <p:to>
                                        <p:strVal val="visible"/>
                                      </p:to>
                                    </p:set>
                                    <p:anim calcmode="lin" valueType="num">
                                      <p:cBhvr>
                                        <p:cTn id="11" dur="500" fill="hold"/>
                                        <p:tgtEl>
                                          <p:spTgt spid="735235">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73523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735235">
                                            <p:txEl>
                                              <p:pRg st="2" end="2"/>
                                            </p:txEl>
                                          </p:spTgt>
                                        </p:tgtEl>
                                        <p:attrNameLst>
                                          <p:attrName>style.visibility</p:attrName>
                                        </p:attrNameLst>
                                      </p:cBhvr>
                                      <p:to>
                                        <p:strVal val="visible"/>
                                      </p:to>
                                    </p:set>
                                    <p:anim calcmode="lin" valueType="num">
                                      <p:cBhvr>
                                        <p:cTn id="17" dur="500" fill="hold"/>
                                        <p:tgtEl>
                                          <p:spTgt spid="735235">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73523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735235">
                                            <p:txEl>
                                              <p:pRg st="4" end="4"/>
                                            </p:txEl>
                                          </p:spTgt>
                                        </p:tgtEl>
                                        <p:attrNameLst>
                                          <p:attrName>style.visibility</p:attrName>
                                        </p:attrNameLst>
                                      </p:cBhvr>
                                      <p:to>
                                        <p:strVal val="visible"/>
                                      </p:to>
                                    </p:set>
                                    <p:anim calcmode="lin" valueType="num">
                                      <p:cBhvr>
                                        <p:cTn id="23" dur="500" fill="hold"/>
                                        <p:tgtEl>
                                          <p:spTgt spid="735235">
                                            <p:txEl>
                                              <p:pRg st="4" end="4"/>
                                            </p:txEl>
                                          </p:spTgt>
                                        </p:tgtEl>
                                        <p:attrNameLst>
                                          <p:attrName>ppt_w</p:attrName>
                                        </p:attrNameLst>
                                      </p:cBhvr>
                                      <p:tavLst>
                                        <p:tav tm="0">
                                          <p:val>
                                            <p:fltVal val="0"/>
                                          </p:val>
                                        </p:tav>
                                        <p:tav tm="100000">
                                          <p:val>
                                            <p:strVal val="#ppt_w"/>
                                          </p:val>
                                        </p:tav>
                                      </p:tavLst>
                                    </p:anim>
                                    <p:anim calcmode="lin" valueType="num">
                                      <p:cBhvr>
                                        <p:cTn id="24" dur="500" fill="hold"/>
                                        <p:tgtEl>
                                          <p:spTgt spid="73523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5"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735235"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ChangeArrowheads="1"/>
          </p:cNvSpPr>
          <p:nvPr/>
        </p:nvSpPr>
        <p:spPr bwMode="auto">
          <a:xfrm>
            <a:off x="4476750" y="3205163"/>
            <a:ext cx="9906000" cy="600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p>
            <a:endParaRPr lang="en-US"/>
          </a:p>
        </p:txBody>
      </p:sp>
      <p:sp>
        <p:nvSpPr>
          <p:cNvPr id="3076" name="Text Box 3"/>
          <p:cNvSpPr txBox="1">
            <a:spLocks noChangeArrowheads="1"/>
          </p:cNvSpPr>
          <p:nvPr/>
        </p:nvSpPr>
        <p:spPr bwMode="auto">
          <a:xfrm>
            <a:off x="506413" y="3505200"/>
            <a:ext cx="8893175" cy="3140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marL="1658938" indent="-1658938">
              <a:tabLst>
                <a:tab pos="1658938" algn="l"/>
              </a:tabLst>
              <a:defRPr sz="3300" b="1">
                <a:solidFill>
                  <a:schemeClr val="tx2"/>
                </a:solidFill>
                <a:latin typeface="Arial" charset="0"/>
              </a:defRPr>
            </a:lvl1pPr>
            <a:lvl2pPr marL="742950" indent="-285750">
              <a:tabLst>
                <a:tab pos="1658938" algn="l"/>
              </a:tabLst>
              <a:defRPr sz="3300" b="1">
                <a:solidFill>
                  <a:schemeClr val="tx2"/>
                </a:solidFill>
                <a:latin typeface="Arial" charset="0"/>
              </a:defRPr>
            </a:lvl2pPr>
            <a:lvl3pPr marL="1143000" indent="-228600">
              <a:tabLst>
                <a:tab pos="1658938" algn="l"/>
              </a:tabLst>
              <a:defRPr sz="3300" b="1">
                <a:solidFill>
                  <a:schemeClr val="tx2"/>
                </a:solidFill>
                <a:latin typeface="Arial" charset="0"/>
              </a:defRPr>
            </a:lvl3pPr>
            <a:lvl4pPr marL="1600200" indent="-228600">
              <a:tabLst>
                <a:tab pos="1658938" algn="l"/>
              </a:tabLst>
              <a:defRPr sz="3300" b="1">
                <a:solidFill>
                  <a:schemeClr val="tx2"/>
                </a:solidFill>
                <a:latin typeface="Arial" charset="0"/>
              </a:defRPr>
            </a:lvl4pPr>
            <a:lvl5pPr marL="2057400" indent="-228600">
              <a:tabLst>
                <a:tab pos="1658938" algn="l"/>
              </a:tabLst>
              <a:defRPr sz="3300" b="1">
                <a:solidFill>
                  <a:schemeClr val="tx2"/>
                </a:solidFill>
                <a:latin typeface="Arial" charset="0"/>
              </a:defRPr>
            </a:lvl5pPr>
            <a:lvl6pPr marL="2514600" indent="-228600" algn="ctr" eaLnBrk="0" fontAlgn="base" hangingPunct="0">
              <a:spcBef>
                <a:spcPct val="0"/>
              </a:spcBef>
              <a:spcAft>
                <a:spcPct val="0"/>
              </a:spcAft>
              <a:tabLst>
                <a:tab pos="1658938" algn="l"/>
              </a:tabLst>
              <a:defRPr sz="3300" b="1">
                <a:solidFill>
                  <a:schemeClr val="tx2"/>
                </a:solidFill>
                <a:latin typeface="Arial" charset="0"/>
              </a:defRPr>
            </a:lvl6pPr>
            <a:lvl7pPr marL="2971800" indent="-228600" algn="ctr" eaLnBrk="0" fontAlgn="base" hangingPunct="0">
              <a:spcBef>
                <a:spcPct val="0"/>
              </a:spcBef>
              <a:spcAft>
                <a:spcPct val="0"/>
              </a:spcAft>
              <a:tabLst>
                <a:tab pos="1658938" algn="l"/>
              </a:tabLst>
              <a:defRPr sz="3300" b="1">
                <a:solidFill>
                  <a:schemeClr val="tx2"/>
                </a:solidFill>
                <a:latin typeface="Arial" charset="0"/>
              </a:defRPr>
            </a:lvl7pPr>
            <a:lvl8pPr marL="3429000" indent="-228600" algn="ctr" eaLnBrk="0" fontAlgn="base" hangingPunct="0">
              <a:spcBef>
                <a:spcPct val="0"/>
              </a:spcBef>
              <a:spcAft>
                <a:spcPct val="0"/>
              </a:spcAft>
              <a:tabLst>
                <a:tab pos="1658938" algn="l"/>
              </a:tabLst>
              <a:defRPr sz="3300" b="1">
                <a:solidFill>
                  <a:schemeClr val="tx2"/>
                </a:solidFill>
                <a:latin typeface="Arial" charset="0"/>
              </a:defRPr>
            </a:lvl8pPr>
            <a:lvl9pPr marL="3886200" indent="-228600" algn="ctr" eaLnBrk="0" fontAlgn="base" hangingPunct="0">
              <a:spcBef>
                <a:spcPct val="0"/>
              </a:spcBef>
              <a:spcAft>
                <a:spcPct val="0"/>
              </a:spcAft>
              <a:tabLst>
                <a:tab pos="1658938" algn="l"/>
              </a:tabLst>
              <a:defRPr sz="3300" b="1">
                <a:solidFill>
                  <a:schemeClr val="tx2"/>
                </a:solidFill>
                <a:latin typeface="Arial" charset="0"/>
              </a:defRPr>
            </a:lvl9pPr>
          </a:lstStyle>
          <a:p>
            <a:pPr algn="just"/>
            <a:r>
              <a:rPr lang="en-US" i="1">
                <a:cs typeface="Times New Roman" pitchFamily="18" charset="0"/>
              </a:rPr>
              <a:t>RSAL	  =	</a:t>
            </a:r>
            <a:r>
              <a:rPr lang="en-US">
                <a:cs typeface="Times New Roman" pitchFamily="18" charset="0"/>
              </a:rPr>
              <a:t>radionuclide soil action level</a:t>
            </a:r>
          </a:p>
          <a:p>
            <a:pPr algn="just"/>
            <a:r>
              <a:rPr lang="en-US" i="1">
                <a:cs typeface="Times New Roman" pitchFamily="18" charset="0"/>
              </a:rPr>
              <a:t>D</a:t>
            </a:r>
            <a:r>
              <a:rPr lang="en-US" i="1" baseline="-30000">
                <a:cs typeface="Times New Roman" pitchFamily="18" charset="0"/>
              </a:rPr>
              <a:t>constraint</a:t>
            </a:r>
            <a:r>
              <a:rPr lang="en-US">
                <a:cs typeface="Times New Roman" pitchFamily="18" charset="0"/>
              </a:rPr>
              <a:t> 	 =	 (0.15 mSv y</a:t>
            </a:r>
            <a:r>
              <a:rPr lang="en-US" baseline="30000">
                <a:cs typeface="Times New Roman" pitchFamily="18" charset="0"/>
              </a:rPr>
              <a:t>-1</a:t>
            </a:r>
            <a:r>
              <a:rPr lang="en-US">
                <a:cs typeface="Times New Roman" pitchFamily="18" charset="0"/>
              </a:rPr>
              <a:t>) </a:t>
            </a:r>
          </a:p>
          <a:p>
            <a:pPr algn="just"/>
            <a:r>
              <a:rPr lang="en-US" i="1">
                <a:cs typeface="Times New Roman" pitchFamily="18" charset="0"/>
              </a:rPr>
              <a:t>DSR		 </a:t>
            </a:r>
            <a:r>
              <a:rPr lang="en-US">
                <a:cs typeface="Times New Roman" pitchFamily="18" charset="0"/>
              </a:rPr>
              <a:t>=	dose-to-source ratio		        		(mSv per Bq kg</a:t>
            </a:r>
            <a:r>
              <a:rPr lang="en-US" baseline="30000">
                <a:cs typeface="Times New Roman" pitchFamily="18" charset="0"/>
              </a:rPr>
              <a:t>–1</a:t>
            </a:r>
            <a:r>
              <a:rPr lang="en-US">
                <a:cs typeface="Times New Roman" pitchFamily="18" charset="0"/>
              </a:rPr>
              <a:t>).</a:t>
            </a:r>
          </a:p>
          <a:p>
            <a:pPr algn="just"/>
            <a:endParaRPr lang="en-US">
              <a:cs typeface="Times New Roman" pitchFamily="18" charset="0"/>
            </a:endParaRPr>
          </a:p>
          <a:p>
            <a:pPr algn="just"/>
            <a:endParaRPr lang="en-US"/>
          </a:p>
        </p:txBody>
      </p:sp>
      <p:sp>
        <p:nvSpPr>
          <p:cNvPr id="3077" name="Rectangle 4"/>
          <p:cNvSpPr>
            <a:spLocks noChangeArrowheads="1"/>
          </p:cNvSpPr>
          <p:nvPr/>
        </p:nvSpPr>
        <p:spPr bwMode="auto">
          <a:xfrm>
            <a:off x="4530725" y="3233738"/>
            <a:ext cx="9906000" cy="600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p>
            <a:endParaRPr lang="en-US"/>
          </a:p>
        </p:txBody>
      </p:sp>
      <p:sp>
        <p:nvSpPr>
          <p:cNvPr id="3078" name="Rectangle 5"/>
          <p:cNvSpPr>
            <a:spLocks noChangeArrowheads="1"/>
          </p:cNvSpPr>
          <p:nvPr/>
        </p:nvSpPr>
        <p:spPr bwMode="auto">
          <a:xfrm>
            <a:off x="4530725" y="3233738"/>
            <a:ext cx="9906000" cy="600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p>
            <a:endParaRPr lang="en-US"/>
          </a:p>
        </p:txBody>
      </p:sp>
      <p:graphicFrame>
        <p:nvGraphicFramePr>
          <p:cNvPr id="3074" name="Object 2"/>
          <p:cNvGraphicFramePr>
            <a:graphicFrameLocks noChangeAspect="1"/>
          </p:cNvGraphicFramePr>
          <p:nvPr/>
        </p:nvGraphicFramePr>
        <p:xfrm>
          <a:off x="2590800" y="1300163"/>
          <a:ext cx="4694238" cy="1747837"/>
        </p:xfrm>
        <a:graphic>
          <a:graphicData uri="http://schemas.openxmlformats.org/presentationml/2006/ole">
            <p:oleObj spid="_x0000_s17427" name="Equation" r:id="rId5" imgW="863225" imgH="393529" progId="Equation.3">
              <p:embed/>
            </p:oleObj>
          </a:graphicData>
        </a:graphic>
      </p:graphicFrame>
      <p:pic>
        <p:nvPicPr>
          <p:cNvPr id="7" name="0800 tue carron Grogan427.wav">
            <a:hlinkClick r:id="" action="ppaction://media"/>
          </p:cNvPr>
          <p:cNvPicPr>
            <a:picLocks noRot="1" noChangeAspect="1"/>
          </p:cNvPicPr>
          <p:nvPr>
            <a:audioFile r:link="rId2"/>
          </p:nvPr>
        </p:nvPicPr>
        <p:blipFill>
          <a:blip r:embed="rId6" cstate="print"/>
          <a:stretch>
            <a:fillRect/>
          </a:stretch>
        </p:blipFill>
        <p:spPr>
          <a:xfrm>
            <a:off x="9488488" y="6440488"/>
            <a:ext cx="304800" cy="304800"/>
          </a:xfrm>
          <a:prstGeom prst="rect">
            <a:avLst/>
          </a:prstGeom>
        </p:spPr>
      </p:pic>
    </p:spTree>
  </p:cSld>
  <p:clrMapOvr>
    <a:masterClrMapping/>
  </p:clrMapOvr>
  <p:transition advTm="2077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9090" name="Picture 2" descr="D:\1 Word Docs\Copies of slides and presentations\Rocky Flats Photos graphics\bini's farm no dust.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2700" y="1150938"/>
            <a:ext cx="9906000" cy="5707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29091" name="Text Box 3"/>
          <p:cNvSpPr txBox="1">
            <a:spLocks noChangeArrowheads="1"/>
          </p:cNvSpPr>
          <p:nvPr/>
        </p:nvSpPr>
        <p:spPr bwMode="auto">
          <a:xfrm>
            <a:off x="0" y="0"/>
            <a:ext cx="9906000" cy="954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lgn="l"/>
            <a:r>
              <a:rPr lang="en-US" sz="2800">
                <a:solidFill>
                  <a:srgbClr val="006600"/>
                </a:solidFill>
              </a:rPr>
              <a:t>We considered lifestyles, occupations, diets, etc., for people who may inhabit the land in the future.</a:t>
            </a:r>
          </a:p>
        </p:txBody>
      </p:sp>
      <p:pic>
        <p:nvPicPr>
          <p:cNvPr id="4" name="0800 tue carron Grogan431.wav">
            <a:hlinkClick r:id="" action="ppaction://media"/>
          </p:cNvPr>
          <p:cNvPicPr>
            <a:picLocks noRot="1" noChangeAspect="1"/>
          </p:cNvPicPr>
          <p:nvPr>
            <a:audioFile r:link="rId1"/>
          </p:nvPr>
        </p:nvPicPr>
        <p:blipFill>
          <a:blip r:embed="rId5" cstate="print"/>
          <a:stretch>
            <a:fillRect/>
          </a:stretch>
        </p:blipFill>
        <p:spPr>
          <a:xfrm>
            <a:off x="9488488" y="6440488"/>
            <a:ext cx="304800" cy="304800"/>
          </a:xfrm>
          <a:prstGeom prst="rect">
            <a:avLst/>
          </a:prstGeom>
        </p:spPr>
      </p:pic>
    </p:spTree>
  </p:cSld>
  <p:clrMapOvr>
    <a:masterClrMapping/>
  </p:clrMapOvr>
  <p:transition advTm="55099"/>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9" presetClass="entr" presetSubtype="0" fill="hold" nodeType="afterEffect">
                                  <p:stCondLst>
                                    <p:cond delay="0"/>
                                  </p:stCondLst>
                                  <p:childTnLst>
                                    <p:set>
                                      <p:cBhvr>
                                        <p:cTn id="9" dur="1" fill="hold">
                                          <p:stCondLst>
                                            <p:cond delay="0"/>
                                          </p:stCondLst>
                                        </p:cTn>
                                        <p:tgtEl>
                                          <p:spTgt spid="729090"/>
                                        </p:tgtEl>
                                        <p:attrNameLst>
                                          <p:attrName>style.visibility</p:attrName>
                                        </p:attrNameLst>
                                      </p:cBhvr>
                                      <p:to>
                                        <p:strVal val="visible"/>
                                      </p:to>
                                    </p:set>
                                    <p:animEffect transition="in" filter="dissolve">
                                      <p:cBhvr>
                                        <p:cTn id="10" dur="500"/>
                                        <p:tgtEl>
                                          <p:spTgt spid="729090"/>
                                        </p:tgtEl>
                                      </p:cBhvr>
                                    </p:animEffect>
                                  </p:childTnLst>
                                </p:cTn>
                              </p:par>
                            </p:childTnLst>
                          </p:cTn>
                        </p:par>
                        <p:par>
                          <p:cTn id="11" fill="hold" nodeType="afterGroup">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29091"/>
                                        </p:tgtEl>
                                        <p:attrNameLst>
                                          <p:attrName>style.visibility</p:attrName>
                                        </p:attrNameLst>
                                      </p:cBhvr>
                                      <p:to>
                                        <p:strVal val="visible"/>
                                      </p:to>
                                    </p:set>
                                    <p:animEffect transition="in" filter="fade">
                                      <p:cBhvr>
                                        <p:cTn id="14" dur="500"/>
                                        <p:tgtEl>
                                          <p:spTgt spid="729091"/>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729091"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7716" name="Picture 4" descr="E:\2 Word Docs\Cleanup Project\public meetings\photos of rocky\higrass with site in back north side.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1143000"/>
            <a:ext cx="99060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27717" name="Text Box 5"/>
          <p:cNvSpPr txBox="1">
            <a:spLocks noChangeArrowheads="1"/>
          </p:cNvSpPr>
          <p:nvPr/>
        </p:nvSpPr>
        <p:spPr bwMode="auto">
          <a:xfrm>
            <a:off x="0" y="0"/>
            <a:ext cx="9906000" cy="1108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lgn="l"/>
            <a:r>
              <a:rPr lang="en-US">
                <a:solidFill>
                  <a:srgbClr val="006600"/>
                </a:solidFill>
              </a:rPr>
              <a:t>Rocky Flats is surrounded by areas of wild grass like this area located north of the site.</a:t>
            </a:r>
          </a:p>
        </p:txBody>
      </p:sp>
      <p:pic>
        <p:nvPicPr>
          <p:cNvPr id="4" name="0800 tue carron Grogan428.wav">
            <a:hlinkClick r:id="" action="ppaction://media"/>
          </p:cNvPr>
          <p:cNvPicPr>
            <a:picLocks noRot="1" noChangeAspect="1"/>
          </p:cNvPicPr>
          <p:nvPr>
            <a:audioFile r:link="rId1"/>
          </p:nvPr>
        </p:nvPicPr>
        <p:blipFill>
          <a:blip r:embed="rId5" cstate="print"/>
          <a:stretch>
            <a:fillRect/>
          </a:stretch>
        </p:blipFill>
        <p:spPr>
          <a:xfrm>
            <a:off x="9488488" y="6440488"/>
            <a:ext cx="304800" cy="304800"/>
          </a:xfrm>
          <a:prstGeom prst="rect">
            <a:avLst/>
          </a:prstGeom>
        </p:spPr>
      </p:pic>
    </p:spTree>
  </p:cSld>
  <p:clrMapOvr>
    <a:masterClrMapping/>
  </p:clrMapOvr>
  <p:transition advTm="14713"/>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9" presetClass="entr" presetSubtype="0" fill="hold" nodeType="afterEffect">
                                  <p:stCondLst>
                                    <p:cond delay="0"/>
                                  </p:stCondLst>
                                  <p:childTnLst>
                                    <p:set>
                                      <p:cBhvr>
                                        <p:cTn id="9" dur="1" fill="hold">
                                          <p:stCondLst>
                                            <p:cond delay="0"/>
                                          </p:stCondLst>
                                        </p:cTn>
                                        <p:tgtEl>
                                          <p:spTgt spid="627716"/>
                                        </p:tgtEl>
                                        <p:attrNameLst>
                                          <p:attrName>style.visibility</p:attrName>
                                        </p:attrNameLst>
                                      </p:cBhvr>
                                      <p:to>
                                        <p:strVal val="visible"/>
                                      </p:to>
                                    </p:set>
                                    <p:animEffect transition="in" filter="dissolve">
                                      <p:cBhvr>
                                        <p:cTn id="10" dur="500"/>
                                        <p:tgtEl>
                                          <p:spTgt spid="627716"/>
                                        </p:tgtEl>
                                      </p:cBhvr>
                                    </p:animEffect>
                                  </p:childTnLst>
                                </p:cTn>
                              </p:par>
                            </p:childTnLst>
                          </p:cTn>
                        </p:par>
                        <p:par>
                          <p:cTn id="11" fill="hold" nodeType="afterGroup">
                            <p:stCondLst>
                              <p:cond delay="500"/>
                            </p:stCondLst>
                            <p:childTnLst>
                              <p:par>
                                <p:cTn id="12" presetID="2" presetClass="entr" presetSubtype="2" fill="hold" grpId="0" nodeType="afterEffect">
                                  <p:stCondLst>
                                    <p:cond delay="2000"/>
                                  </p:stCondLst>
                                  <p:childTnLst>
                                    <p:set>
                                      <p:cBhvr>
                                        <p:cTn id="13" dur="1" fill="hold">
                                          <p:stCondLst>
                                            <p:cond delay="0"/>
                                          </p:stCondLst>
                                        </p:cTn>
                                        <p:tgtEl>
                                          <p:spTgt spid="627717"/>
                                        </p:tgtEl>
                                        <p:attrNameLst>
                                          <p:attrName>style.visibility</p:attrName>
                                        </p:attrNameLst>
                                      </p:cBhvr>
                                      <p:to>
                                        <p:strVal val="visible"/>
                                      </p:to>
                                    </p:set>
                                    <p:anim calcmode="lin" valueType="num">
                                      <p:cBhvr additive="base">
                                        <p:cTn id="14" dur="500" fill="hold"/>
                                        <p:tgtEl>
                                          <p:spTgt spid="627717"/>
                                        </p:tgtEl>
                                        <p:attrNameLst>
                                          <p:attrName>ppt_x</p:attrName>
                                        </p:attrNameLst>
                                      </p:cBhvr>
                                      <p:tavLst>
                                        <p:tav tm="0">
                                          <p:val>
                                            <p:strVal val="1+#ppt_w/2"/>
                                          </p:val>
                                        </p:tav>
                                        <p:tav tm="100000">
                                          <p:val>
                                            <p:strVal val="#ppt_x"/>
                                          </p:val>
                                        </p:tav>
                                      </p:tavLst>
                                    </p:anim>
                                    <p:anim calcmode="lin" valueType="num">
                                      <p:cBhvr additive="base">
                                        <p:cTn id="15" dur="500" fill="hold"/>
                                        <p:tgtEl>
                                          <p:spTgt spid="6277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62771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idx="4294967295"/>
          </p:nvPr>
        </p:nvSpPr>
        <p:spPr/>
        <p:txBody>
          <a:bodyPr/>
          <a:lstStyle/>
          <a:p>
            <a:r>
              <a:rPr lang="en-US" smtClean="0"/>
              <a:t>Objective</a:t>
            </a:r>
          </a:p>
        </p:txBody>
      </p:sp>
      <p:sp>
        <p:nvSpPr>
          <p:cNvPr id="4" name="Content Placeholder 2"/>
          <p:cNvSpPr txBox="1">
            <a:spLocks/>
          </p:cNvSpPr>
          <p:nvPr/>
        </p:nvSpPr>
        <p:spPr bwMode="auto">
          <a:xfrm>
            <a:off x="742950" y="1981200"/>
            <a:ext cx="8337550" cy="3657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20000"/>
              </a:spcBef>
              <a:buSzPct val="80000"/>
              <a:buFont typeface="Wingdings" pitchFamily="2" charset="2"/>
              <a:buNone/>
            </a:pPr>
            <a:r>
              <a:rPr lang="en-US" sz="3200" dirty="0" smtClean="0">
                <a:solidFill>
                  <a:schemeClr val="tx1"/>
                </a:solidFill>
              </a:rPr>
              <a:t>To recognize the importance of credibility and trust for effective stakeholder engagement. </a:t>
            </a:r>
          </a:p>
          <a:p>
            <a:pPr>
              <a:spcBef>
                <a:spcPct val="20000"/>
              </a:spcBef>
              <a:buSzPct val="80000"/>
              <a:buFont typeface="Wingdings" pitchFamily="2" charset="2"/>
              <a:buNone/>
            </a:pPr>
            <a:r>
              <a:rPr lang="en-US" sz="3200" dirty="0" smtClean="0">
                <a:solidFill>
                  <a:schemeClr val="tx1"/>
                </a:solidFill>
              </a:rPr>
              <a:t>To show different ways that this can be achieved using case studies that highlight different aspects of the process. </a:t>
            </a:r>
            <a:endParaRPr lang="en-US" sz="3200" dirty="0">
              <a:solidFill>
                <a:schemeClr val="tx1"/>
              </a:solidFill>
            </a:endParaRPr>
          </a:p>
        </p:txBody>
      </p:sp>
      <p:pic>
        <p:nvPicPr>
          <p:cNvPr id="5" name="0800 tue carron Grogan382.wav">
            <a:hlinkClick r:id="" action="ppaction://media"/>
          </p:cNvPr>
          <p:cNvPicPr>
            <a:picLocks noRot="1" noChangeAspect="1"/>
          </p:cNvPicPr>
          <p:nvPr>
            <a:audioFile r:link="rId1"/>
          </p:nvPr>
        </p:nvPicPr>
        <p:blipFill>
          <a:blip r:embed="rId4" cstate="print"/>
          <a:stretch>
            <a:fillRect/>
          </a:stretch>
        </p:blipFill>
        <p:spPr>
          <a:xfrm>
            <a:off x="9488488" y="6440488"/>
            <a:ext cx="304800" cy="304800"/>
          </a:xfrm>
          <a:prstGeom prst="rect">
            <a:avLst/>
          </a:prstGeom>
        </p:spPr>
      </p:pic>
    </p:spTree>
  </p:cSld>
  <p:clrMapOvr>
    <a:masterClrMapping/>
  </p:clrMapOvr>
  <p:transition advTm="9743"/>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par>
                                <p:cTn id="7" presetID="22" presetClass="entr" presetSubtype="1"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wipe(up)">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0"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2594" name="Picture 2" descr="D:\1 Word Docs\Copies of slides and presentations\Rocky Flats Photos graphics\bini's farm with dust best.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1143000"/>
            <a:ext cx="9906000" cy="5670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22595" name="Text Box 3"/>
          <p:cNvSpPr txBox="1">
            <a:spLocks noChangeArrowheads="1"/>
          </p:cNvSpPr>
          <p:nvPr/>
        </p:nvSpPr>
        <p:spPr bwMode="auto">
          <a:xfrm>
            <a:off x="0" y="0"/>
            <a:ext cx="9224963" cy="10779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lgn="l"/>
            <a:r>
              <a:rPr lang="en-US" sz="3200" dirty="0" err="1">
                <a:solidFill>
                  <a:srgbClr val="006600"/>
                </a:solidFill>
              </a:rPr>
              <a:t>Resuspension</a:t>
            </a:r>
            <a:r>
              <a:rPr lang="en-US" sz="3200" dirty="0">
                <a:solidFill>
                  <a:srgbClr val="006600"/>
                </a:solidFill>
              </a:rPr>
              <a:t> of plutonium contaminated soils was a dominant </a:t>
            </a:r>
            <a:r>
              <a:rPr lang="en-US" sz="3200" dirty="0" smtClean="0">
                <a:solidFill>
                  <a:srgbClr val="006600"/>
                </a:solidFill>
              </a:rPr>
              <a:t>exposure pathway</a:t>
            </a:r>
            <a:endParaRPr lang="en-US" sz="3200" dirty="0">
              <a:solidFill>
                <a:srgbClr val="006600"/>
              </a:solidFill>
            </a:endParaRPr>
          </a:p>
        </p:txBody>
      </p:sp>
      <p:pic>
        <p:nvPicPr>
          <p:cNvPr id="4" name="0800 tue carron Grogan429.wav">
            <a:hlinkClick r:id="" action="ppaction://media"/>
          </p:cNvPr>
          <p:cNvPicPr>
            <a:picLocks noRot="1" noChangeAspect="1"/>
          </p:cNvPicPr>
          <p:nvPr>
            <a:audioFile r:link="rId1"/>
          </p:nvPr>
        </p:nvPicPr>
        <p:blipFill>
          <a:blip r:embed="rId5" cstate="print"/>
          <a:stretch>
            <a:fillRect/>
          </a:stretch>
        </p:blipFill>
        <p:spPr>
          <a:xfrm>
            <a:off x="9488488" y="6440488"/>
            <a:ext cx="304800" cy="304800"/>
          </a:xfrm>
          <a:prstGeom prst="rect">
            <a:avLst/>
          </a:prstGeom>
        </p:spPr>
      </p:pic>
    </p:spTree>
  </p:cSld>
  <p:clrMapOvr>
    <a:masterClrMapping/>
  </p:clrMapOvr>
  <p:transition advTm="20077"/>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9" presetClass="entr" presetSubtype="0" fill="hold" nodeType="afterEffect">
                                  <p:stCondLst>
                                    <p:cond delay="0"/>
                                  </p:stCondLst>
                                  <p:childTnLst>
                                    <p:set>
                                      <p:cBhvr>
                                        <p:cTn id="9" dur="1" fill="hold">
                                          <p:stCondLst>
                                            <p:cond delay="0"/>
                                          </p:stCondLst>
                                        </p:cTn>
                                        <p:tgtEl>
                                          <p:spTgt spid="622594"/>
                                        </p:tgtEl>
                                        <p:attrNameLst>
                                          <p:attrName>style.visibility</p:attrName>
                                        </p:attrNameLst>
                                      </p:cBhvr>
                                      <p:to>
                                        <p:strVal val="visible"/>
                                      </p:to>
                                    </p:set>
                                    <p:animEffect transition="in" filter="dissolve">
                                      <p:cBhvr>
                                        <p:cTn id="10" dur="500"/>
                                        <p:tgtEl>
                                          <p:spTgt spid="622594"/>
                                        </p:tgtEl>
                                      </p:cBhvr>
                                    </p:animEffect>
                                  </p:childTnLst>
                                </p:cTn>
                              </p:par>
                            </p:childTnLst>
                          </p:cTn>
                        </p:par>
                        <p:par>
                          <p:cTn id="11" fill="hold" nodeType="afterGroup">
                            <p:stCondLst>
                              <p:cond delay="500"/>
                            </p:stCondLst>
                            <p:childTnLst>
                              <p:par>
                                <p:cTn id="12" presetID="2" presetClass="entr" presetSubtype="1" fill="hold" grpId="0" nodeType="afterEffect">
                                  <p:stCondLst>
                                    <p:cond delay="2000"/>
                                  </p:stCondLst>
                                  <p:childTnLst>
                                    <p:set>
                                      <p:cBhvr>
                                        <p:cTn id="13" dur="1" fill="hold">
                                          <p:stCondLst>
                                            <p:cond delay="0"/>
                                          </p:stCondLst>
                                        </p:cTn>
                                        <p:tgtEl>
                                          <p:spTgt spid="622595"/>
                                        </p:tgtEl>
                                        <p:attrNameLst>
                                          <p:attrName>style.visibility</p:attrName>
                                        </p:attrNameLst>
                                      </p:cBhvr>
                                      <p:to>
                                        <p:strVal val="visible"/>
                                      </p:to>
                                    </p:set>
                                    <p:anim calcmode="lin" valueType="num">
                                      <p:cBhvr additive="base">
                                        <p:cTn id="14" dur="500" fill="hold"/>
                                        <p:tgtEl>
                                          <p:spTgt spid="622595"/>
                                        </p:tgtEl>
                                        <p:attrNameLst>
                                          <p:attrName>ppt_x</p:attrName>
                                        </p:attrNameLst>
                                      </p:cBhvr>
                                      <p:tavLst>
                                        <p:tav tm="0">
                                          <p:val>
                                            <p:strVal val="#ppt_x"/>
                                          </p:val>
                                        </p:tav>
                                        <p:tav tm="100000">
                                          <p:val>
                                            <p:strVal val="#ppt_x"/>
                                          </p:val>
                                        </p:tav>
                                      </p:tavLst>
                                    </p:anim>
                                    <p:anim calcmode="lin" valueType="num">
                                      <p:cBhvr additive="base">
                                        <p:cTn id="15" dur="500" fill="hold"/>
                                        <p:tgtEl>
                                          <p:spTgt spid="62259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622595"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5668" name="Picture 4" descr="E:\2 Word Docs\Cleanup Project\public meetings\photos of rocky\cow with head thru fence and rf in bkg.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1143000"/>
            <a:ext cx="9906000" cy="5681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25669" name="Text Box 5"/>
          <p:cNvSpPr txBox="1">
            <a:spLocks noChangeArrowheads="1"/>
          </p:cNvSpPr>
          <p:nvPr/>
        </p:nvSpPr>
        <p:spPr bwMode="auto">
          <a:xfrm>
            <a:off x="0" y="0"/>
            <a:ext cx="9906000" cy="954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lgn="l"/>
            <a:r>
              <a:rPr lang="en-US" sz="2800">
                <a:solidFill>
                  <a:srgbClr val="006600"/>
                </a:solidFill>
              </a:rPr>
              <a:t>We concluded a rancher living on the land with his family is the scenario that would lead to the highest dose.</a:t>
            </a:r>
          </a:p>
        </p:txBody>
      </p:sp>
      <p:pic>
        <p:nvPicPr>
          <p:cNvPr id="4" name="0800 tue carron Grogan432.wav">
            <a:hlinkClick r:id="" action="ppaction://media"/>
          </p:cNvPr>
          <p:cNvPicPr>
            <a:picLocks noRot="1" noChangeAspect="1"/>
          </p:cNvPicPr>
          <p:nvPr>
            <a:audioFile r:link="rId1"/>
          </p:nvPr>
        </p:nvPicPr>
        <p:blipFill>
          <a:blip r:embed="rId5" cstate="print"/>
          <a:stretch>
            <a:fillRect/>
          </a:stretch>
        </p:blipFill>
        <p:spPr>
          <a:xfrm>
            <a:off x="9488488" y="6440488"/>
            <a:ext cx="304800" cy="304800"/>
          </a:xfrm>
          <a:prstGeom prst="rect">
            <a:avLst/>
          </a:prstGeom>
        </p:spPr>
      </p:pic>
    </p:spTree>
  </p:cSld>
  <p:clrMapOvr>
    <a:masterClrMapping/>
  </p:clrMapOvr>
  <p:transition advTm="17196"/>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9" presetClass="entr" presetSubtype="0" fill="hold" nodeType="afterEffect">
                                  <p:stCondLst>
                                    <p:cond delay="0"/>
                                  </p:stCondLst>
                                  <p:childTnLst>
                                    <p:set>
                                      <p:cBhvr>
                                        <p:cTn id="9" dur="1" fill="hold">
                                          <p:stCondLst>
                                            <p:cond delay="0"/>
                                          </p:stCondLst>
                                        </p:cTn>
                                        <p:tgtEl>
                                          <p:spTgt spid="625668"/>
                                        </p:tgtEl>
                                        <p:attrNameLst>
                                          <p:attrName>style.visibility</p:attrName>
                                        </p:attrNameLst>
                                      </p:cBhvr>
                                      <p:to>
                                        <p:strVal val="visible"/>
                                      </p:to>
                                    </p:set>
                                    <p:animEffect transition="in" filter="dissolve">
                                      <p:cBhvr>
                                        <p:cTn id="10" dur="500"/>
                                        <p:tgtEl>
                                          <p:spTgt spid="625668"/>
                                        </p:tgtEl>
                                      </p:cBhvr>
                                    </p:animEffect>
                                  </p:childTnLst>
                                </p:cTn>
                              </p:par>
                            </p:childTnLst>
                          </p:cTn>
                        </p:par>
                        <p:par>
                          <p:cTn id="11" fill="hold" nodeType="afterGroup">
                            <p:stCondLst>
                              <p:cond delay="500"/>
                            </p:stCondLst>
                            <p:childTnLst>
                              <p:par>
                                <p:cTn id="12" presetID="3" presetClass="entr" presetSubtype="10" fill="hold" grpId="0" nodeType="afterEffect">
                                  <p:stCondLst>
                                    <p:cond delay="3000"/>
                                  </p:stCondLst>
                                  <p:childTnLst>
                                    <p:set>
                                      <p:cBhvr>
                                        <p:cTn id="13" dur="1" fill="hold">
                                          <p:stCondLst>
                                            <p:cond delay="0"/>
                                          </p:stCondLst>
                                        </p:cTn>
                                        <p:tgtEl>
                                          <p:spTgt spid="625669"/>
                                        </p:tgtEl>
                                        <p:attrNameLst>
                                          <p:attrName>style.visibility</p:attrName>
                                        </p:attrNameLst>
                                      </p:cBhvr>
                                      <p:to>
                                        <p:strVal val="visible"/>
                                      </p:to>
                                    </p:set>
                                    <p:animEffect transition="in" filter="blinds(horizontal)">
                                      <p:cBhvr>
                                        <p:cTn id="14" dur="500"/>
                                        <p:tgtEl>
                                          <p:spTgt spid="62566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625669"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8434" name="Picture 2" descr="D:\1 Word Docs\NCRP\2000 Program\Prairie fire best.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t="16527" r="12308" b="-560"/>
          <a:stretch>
            <a:fillRect/>
          </a:stretch>
        </p:blipFill>
        <p:spPr bwMode="auto">
          <a:xfrm>
            <a:off x="0" y="1143000"/>
            <a:ext cx="9906000" cy="5791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58435" name="Text Box 3"/>
          <p:cNvSpPr txBox="1">
            <a:spLocks noChangeArrowheads="1"/>
          </p:cNvSpPr>
          <p:nvPr/>
        </p:nvSpPr>
        <p:spPr bwMode="auto">
          <a:xfrm>
            <a:off x="0" y="0"/>
            <a:ext cx="9906000" cy="954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lgn="l"/>
            <a:r>
              <a:rPr lang="en-US" sz="2800">
                <a:solidFill>
                  <a:srgbClr val="006600"/>
                </a:solidFill>
              </a:rPr>
              <a:t>A prairie fire could significantly increase the dose because of greater resuspension following the fire.</a:t>
            </a:r>
          </a:p>
        </p:txBody>
      </p:sp>
      <p:pic>
        <p:nvPicPr>
          <p:cNvPr id="4" name="0800 tue carron Grogan430.wav">
            <a:hlinkClick r:id="" action="ppaction://media"/>
          </p:cNvPr>
          <p:cNvPicPr>
            <a:picLocks noRot="1" noChangeAspect="1"/>
          </p:cNvPicPr>
          <p:nvPr>
            <a:audioFile r:link="rId1"/>
          </p:nvPr>
        </p:nvPicPr>
        <p:blipFill>
          <a:blip r:embed="rId5" cstate="print"/>
          <a:stretch>
            <a:fillRect/>
          </a:stretch>
        </p:blipFill>
        <p:spPr>
          <a:xfrm>
            <a:off x="9488488" y="6440488"/>
            <a:ext cx="304800" cy="304800"/>
          </a:xfrm>
          <a:prstGeom prst="rect">
            <a:avLst/>
          </a:prstGeom>
        </p:spPr>
      </p:pic>
    </p:spTree>
  </p:cSld>
  <p:clrMapOvr>
    <a:masterClrMapping/>
  </p:clrMapOvr>
  <p:transition advTm="48272"/>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9" presetClass="entr" presetSubtype="0" fill="hold" nodeType="afterEffect">
                                  <p:stCondLst>
                                    <p:cond delay="0"/>
                                  </p:stCondLst>
                                  <p:childTnLst>
                                    <p:set>
                                      <p:cBhvr>
                                        <p:cTn id="9" dur="1" fill="hold">
                                          <p:stCondLst>
                                            <p:cond delay="0"/>
                                          </p:stCondLst>
                                        </p:cTn>
                                        <p:tgtEl>
                                          <p:spTgt spid="658434"/>
                                        </p:tgtEl>
                                        <p:attrNameLst>
                                          <p:attrName>style.visibility</p:attrName>
                                        </p:attrNameLst>
                                      </p:cBhvr>
                                      <p:to>
                                        <p:strVal val="visible"/>
                                      </p:to>
                                    </p:set>
                                    <p:animEffect transition="in" filter="dissolve">
                                      <p:cBhvr>
                                        <p:cTn id="10" dur="500"/>
                                        <p:tgtEl>
                                          <p:spTgt spid="658434"/>
                                        </p:tgtEl>
                                      </p:cBhvr>
                                    </p:animEffect>
                                  </p:childTnLst>
                                </p:cTn>
                              </p:par>
                            </p:childTnLst>
                          </p:cTn>
                        </p:par>
                        <p:par>
                          <p:cTn id="11" fill="hold" nodeType="afterGroup">
                            <p:stCondLst>
                              <p:cond delay="500"/>
                            </p:stCondLst>
                            <p:childTnLst>
                              <p:par>
                                <p:cTn id="12" presetID="2" presetClass="entr" presetSubtype="2" fill="hold" grpId="0" nodeType="afterEffect">
                                  <p:stCondLst>
                                    <p:cond delay="2000"/>
                                  </p:stCondLst>
                                  <p:childTnLst>
                                    <p:set>
                                      <p:cBhvr>
                                        <p:cTn id="13" dur="1" fill="hold">
                                          <p:stCondLst>
                                            <p:cond delay="0"/>
                                          </p:stCondLst>
                                        </p:cTn>
                                        <p:tgtEl>
                                          <p:spTgt spid="658435"/>
                                        </p:tgtEl>
                                        <p:attrNameLst>
                                          <p:attrName>style.visibility</p:attrName>
                                        </p:attrNameLst>
                                      </p:cBhvr>
                                      <p:to>
                                        <p:strVal val="visible"/>
                                      </p:to>
                                    </p:set>
                                    <p:anim calcmode="lin" valueType="num">
                                      <p:cBhvr additive="base">
                                        <p:cTn id="14" dur="500" fill="hold"/>
                                        <p:tgtEl>
                                          <p:spTgt spid="658435"/>
                                        </p:tgtEl>
                                        <p:attrNameLst>
                                          <p:attrName>ppt_x</p:attrName>
                                        </p:attrNameLst>
                                      </p:cBhvr>
                                      <p:tavLst>
                                        <p:tav tm="0">
                                          <p:val>
                                            <p:strVal val="1+#ppt_w/2"/>
                                          </p:val>
                                        </p:tav>
                                        <p:tav tm="100000">
                                          <p:val>
                                            <p:strVal val="#ppt_x"/>
                                          </p:val>
                                        </p:tav>
                                      </p:tavLst>
                                    </p:anim>
                                    <p:anim calcmode="lin" valueType="num">
                                      <p:cBhvr additive="base">
                                        <p:cTn id="15" dur="500" fill="hold"/>
                                        <p:tgtEl>
                                          <p:spTgt spid="6584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658435"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366" name="Rectangle 70"/>
          <p:cNvSpPr>
            <a:spLocks noChangeArrowheads="1"/>
          </p:cNvSpPr>
          <p:nvPr/>
        </p:nvSpPr>
        <p:spPr bwMode="auto">
          <a:xfrm>
            <a:off x="1846263" y="1701800"/>
            <a:ext cx="6140450" cy="4254500"/>
          </a:xfrm>
          <a:prstGeom prst="rect">
            <a:avLst/>
          </a:prstGeom>
          <a:gradFill rotWithShape="0">
            <a:gsLst>
              <a:gs pos="0">
                <a:srgbClr val="FF0000"/>
              </a:gs>
              <a:gs pos="100000">
                <a:srgbClr val="760000"/>
              </a:gs>
            </a:gsLst>
            <a:lin ang="5400000" scaled="1"/>
          </a:gradFill>
          <a:ln>
            <a:noFill/>
          </a:ln>
          <a:extLst>
            <a:ext uri="{91240B29-F687-4F45-9708-019B960494DF}">
              <a14:hiddenLine xmlns="" xmlns:a14="http://schemas.microsoft.com/office/drawing/2010/main" w="25400">
                <a:solidFill>
                  <a:srgbClr val="000000"/>
                </a:solidFill>
                <a:miter lim="800000"/>
                <a:headEnd/>
                <a:tailEnd/>
              </a14:hiddenLine>
            </a:ext>
          </a:extLst>
        </p:spPr>
        <p:txBody>
          <a:bodyPr wrap="none" anchor="ctr"/>
          <a:lstStyle/>
          <a:p>
            <a:endParaRPr lang="en-US"/>
          </a:p>
        </p:txBody>
      </p:sp>
      <p:sp>
        <p:nvSpPr>
          <p:cNvPr id="567349" name="Rectangle 53"/>
          <p:cNvSpPr>
            <a:spLocks noChangeArrowheads="1"/>
          </p:cNvSpPr>
          <p:nvPr/>
        </p:nvSpPr>
        <p:spPr bwMode="auto">
          <a:xfrm>
            <a:off x="1828800" y="3835400"/>
            <a:ext cx="1724025" cy="2095500"/>
          </a:xfrm>
          <a:prstGeom prst="rect">
            <a:avLst/>
          </a:prstGeom>
          <a:solidFill>
            <a:srgbClr val="D7E02C">
              <a:alpha val="50195"/>
            </a:srgbClr>
          </a:solidFill>
          <a:ln w="25400">
            <a:solidFill>
              <a:srgbClr val="FFFFFF"/>
            </a:solidFill>
            <a:miter lim="800000"/>
            <a:headEnd/>
            <a:tailEnd/>
          </a:ln>
        </p:spPr>
        <p:txBody>
          <a:bodyPr wrap="none" anchor="ctr"/>
          <a:lstStyle/>
          <a:p>
            <a:endParaRPr lang="en-US"/>
          </a:p>
        </p:txBody>
      </p:sp>
      <p:sp>
        <p:nvSpPr>
          <p:cNvPr id="19460" name="Rectangle 3"/>
          <p:cNvSpPr>
            <a:spLocks noChangeArrowheads="1"/>
          </p:cNvSpPr>
          <p:nvPr/>
        </p:nvSpPr>
        <p:spPr bwMode="auto">
          <a:xfrm>
            <a:off x="257175" y="304800"/>
            <a:ext cx="9318625"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nchor="ctr"/>
          <a:lstStyle/>
          <a:p>
            <a:pPr algn="l">
              <a:lnSpc>
                <a:spcPct val="90000"/>
              </a:lnSpc>
            </a:pPr>
            <a:r>
              <a:rPr lang="en-US" sz="3600">
                <a:solidFill>
                  <a:srgbClr val="006600"/>
                </a:solidFill>
              </a:rPr>
              <a:t>Probability Curve</a:t>
            </a:r>
          </a:p>
        </p:txBody>
      </p:sp>
      <p:sp>
        <p:nvSpPr>
          <p:cNvPr id="567306" name="Line 10"/>
          <p:cNvSpPr>
            <a:spLocks noChangeShapeType="1"/>
          </p:cNvSpPr>
          <p:nvPr/>
        </p:nvSpPr>
        <p:spPr bwMode="auto">
          <a:xfrm>
            <a:off x="1760538" y="5943600"/>
            <a:ext cx="6237287" cy="0"/>
          </a:xfrm>
          <a:prstGeom prst="line">
            <a:avLst/>
          </a:prstGeom>
          <a:noFill/>
          <a:ln w="25400">
            <a:solidFill>
              <a:srgbClr val="FAFD00"/>
            </a:solidFill>
            <a:round/>
            <a:headEnd/>
            <a:tailEnd/>
          </a:ln>
          <a:effectLst>
            <a:outerShdw dist="35921" dir="2700000" algn="ctr" rotWithShape="0">
              <a:srgbClr val="000000"/>
            </a:outerShdw>
          </a:effectLst>
        </p:spPr>
        <p:txBody>
          <a:bodyPr/>
          <a:lstStyle/>
          <a:p>
            <a:pPr>
              <a:defRPr/>
            </a:pPr>
            <a:endParaRPr lang="en-US" dirty="0"/>
          </a:p>
        </p:txBody>
      </p:sp>
      <p:sp>
        <p:nvSpPr>
          <p:cNvPr id="19462" name="Text Box 31"/>
          <p:cNvSpPr txBox="1">
            <a:spLocks noChangeArrowheads="1"/>
          </p:cNvSpPr>
          <p:nvPr/>
        </p:nvSpPr>
        <p:spPr bwMode="auto">
          <a:xfrm>
            <a:off x="2295525" y="6246813"/>
            <a:ext cx="2789238"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wrap="none">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r>
              <a:rPr lang="en-US" sz="1800"/>
              <a:t>Soil action level (Bq/kg)</a:t>
            </a:r>
          </a:p>
        </p:txBody>
      </p:sp>
      <p:sp>
        <p:nvSpPr>
          <p:cNvPr id="19463" name="Line 32"/>
          <p:cNvSpPr>
            <a:spLocks noChangeShapeType="1"/>
          </p:cNvSpPr>
          <p:nvPr/>
        </p:nvSpPr>
        <p:spPr bwMode="auto">
          <a:xfrm>
            <a:off x="4976813" y="6426200"/>
            <a:ext cx="1858962" cy="0"/>
          </a:xfrm>
          <a:prstGeom prst="line">
            <a:avLst/>
          </a:prstGeom>
          <a:noFill/>
          <a:ln w="57150">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567337" name="Freeform 41"/>
          <p:cNvSpPr>
            <a:spLocks/>
          </p:cNvSpPr>
          <p:nvPr/>
        </p:nvSpPr>
        <p:spPr bwMode="auto">
          <a:xfrm>
            <a:off x="1858963" y="2070100"/>
            <a:ext cx="5441950" cy="3860800"/>
          </a:xfrm>
          <a:custGeom>
            <a:avLst/>
            <a:gdLst>
              <a:gd name="T0" fmla="*/ 0 w 3560"/>
              <a:gd name="T1" fmla="*/ 3860800 h 2432"/>
              <a:gd name="T2" fmla="*/ 501393 w 3560"/>
              <a:gd name="T3" fmla="*/ 3048000 h 2432"/>
              <a:gd name="T4" fmla="*/ 1504179 w 3560"/>
              <a:gd name="T5" fmla="*/ 1905000 h 2432"/>
              <a:gd name="T6" fmla="*/ 2555882 w 3560"/>
              <a:gd name="T7" fmla="*/ 1143000 h 2432"/>
              <a:gd name="T8" fmla="*/ 3509753 w 3560"/>
              <a:gd name="T9" fmla="*/ 660400 h 2432"/>
              <a:gd name="T10" fmla="*/ 4806037 w 3560"/>
              <a:gd name="T11" fmla="*/ 177800 h 2432"/>
              <a:gd name="T12" fmla="*/ 5441950 w 3560"/>
              <a:gd name="T13" fmla="*/ 0 h 2432"/>
              <a:gd name="T14" fmla="*/ 0 60000 65536"/>
              <a:gd name="T15" fmla="*/ 0 60000 65536"/>
              <a:gd name="T16" fmla="*/ 0 60000 65536"/>
              <a:gd name="T17" fmla="*/ 0 60000 65536"/>
              <a:gd name="T18" fmla="*/ 0 60000 65536"/>
              <a:gd name="T19" fmla="*/ 0 60000 65536"/>
              <a:gd name="T20" fmla="*/ 0 60000 65536"/>
              <a:gd name="T21" fmla="*/ 0 w 3560"/>
              <a:gd name="T22" fmla="*/ 0 h 2432"/>
              <a:gd name="T23" fmla="*/ 3560 w 3560"/>
              <a:gd name="T24" fmla="*/ 2432 h 24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60" h="2432">
                <a:moveTo>
                  <a:pt x="0" y="2432"/>
                </a:moveTo>
                <a:cubicBezTo>
                  <a:pt x="82" y="2278"/>
                  <a:pt x="164" y="2125"/>
                  <a:pt x="328" y="1920"/>
                </a:cubicBezTo>
                <a:cubicBezTo>
                  <a:pt x="492" y="1715"/>
                  <a:pt x="760" y="1400"/>
                  <a:pt x="984" y="1200"/>
                </a:cubicBezTo>
                <a:cubicBezTo>
                  <a:pt x="1208" y="1000"/>
                  <a:pt x="1453" y="851"/>
                  <a:pt x="1672" y="720"/>
                </a:cubicBezTo>
                <a:cubicBezTo>
                  <a:pt x="1891" y="589"/>
                  <a:pt x="2051" y="517"/>
                  <a:pt x="2296" y="416"/>
                </a:cubicBezTo>
                <a:cubicBezTo>
                  <a:pt x="2541" y="315"/>
                  <a:pt x="2933" y="181"/>
                  <a:pt x="3144" y="112"/>
                </a:cubicBezTo>
                <a:cubicBezTo>
                  <a:pt x="3355" y="43"/>
                  <a:pt x="3457" y="21"/>
                  <a:pt x="3560" y="0"/>
                </a:cubicBezTo>
              </a:path>
            </a:pathLst>
          </a:custGeom>
          <a:noFill/>
          <a:ln w="57150">
            <a:solidFill>
              <a:srgbClr val="00FF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a:lstStyle/>
          <a:p>
            <a:endParaRPr lang="en-US"/>
          </a:p>
        </p:txBody>
      </p:sp>
      <p:sp>
        <p:nvSpPr>
          <p:cNvPr id="567345" name="Rectangle 49"/>
          <p:cNvSpPr>
            <a:spLocks noChangeArrowheads="1"/>
          </p:cNvSpPr>
          <p:nvPr/>
        </p:nvSpPr>
        <p:spPr bwMode="auto">
          <a:xfrm>
            <a:off x="1846263" y="5511800"/>
            <a:ext cx="250825" cy="431800"/>
          </a:xfrm>
          <a:prstGeom prst="rect">
            <a:avLst/>
          </a:prstGeom>
          <a:solidFill>
            <a:srgbClr val="1AF2B9">
              <a:alpha val="50195"/>
            </a:srgbClr>
          </a:solidFill>
          <a:ln>
            <a:noFill/>
          </a:ln>
          <a:extLst>
            <a:ext uri="{91240B29-F687-4F45-9708-019B960494DF}">
              <a14:hiddenLine xmlns="" xmlns:a14="http://schemas.microsoft.com/office/drawing/2010/main" w="25400">
                <a:solidFill>
                  <a:srgbClr val="000000"/>
                </a:solidFill>
                <a:miter lim="800000"/>
                <a:headEnd/>
                <a:tailEnd/>
              </a14:hiddenLine>
            </a:ext>
          </a:extLst>
        </p:spPr>
        <p:txBody>
          <a:bodyPr wrap="none" anchor="ctr"/>
          <a:lstStyle/>
          <a:p>
            <a:endParaRPr lang="en-US"/>
          </a:p>
        </p:txBody>
      </p:sp>
      <p:sp>
        <p:nvSpPr>
          <p:cNvPr id="567339" name="Line 43"/>
          <p:cNvSpPr>
            <a:spLocks noChangeShapeType="1"/>
          </p:cNvSpPr>
          <p:nvPr/>
        </p:nvSpPr>
        <p:spPr bwMode="auto">
          <a:xfrm flipV="1">
            <a:off x="1858963" y="5505450"/>
            <a:ext cx="220662" cy="6350"/>
          </a:xfrm>
          <a:prstGeom prst="line">
            <a:avLst/>
          </a:prstGeom>
          <a:noFill/>
          <a:ln w="25400">
            <a:pattFill prst="lgCheck">
              <a:fgClr>
                <a:srgbClr val="6060FA"/>
              </a:fgClr>
              <a:bgClr>
                <a:srgbClr val="FFFFFF"/>
              </a:bgClr>
            </a:patt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567340" name="Line 44"/>
          <p:cNvSpPr>
            <a:spLocks noChangeShapeType="1"/>
          </p:cNvSpPr>
          <p:nvPr/>
        </p:nvSpPr>
        <p:spPr bwMode="auto">
          <a:xfrm flipH="1">
            <a:off x="2084388" y="5518150"/>
            <a:ext cx="6350" cy="425450"/>
          </a:xfrm>
          <a:prstGeom prst="line">
            <a:avLst/>
          </a:prstGeom>
          <a:noFill/>
          <a:ln w="25400">
            <a:pattFill prst="lgCheck">
              <a:fgClr>
                <a:srgbClr val="6060FA"/>
              </a:fgClr>
              <a:bgClr>
                <a:srgbClr val="FFFFFF"/>
              </a:bgClr>
            </a:patt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567350" name="Line 54"/>
          <p:cNvSpPr>
            <a:spLocks noChangeShapeType="1"/>
          </p:cNvSpPr>
          <p:nvPr/>
        </p:nvSpPr>
        <p:spPr bwMode="auto">
          <a:xfrm flipV="1">
            <a:off x="1858963" y="3810000"/>
            <a:ext cx="1711325" cy="12700"/>
          </a:xfrm>
          <a:prstGeom prst="line">
            <a:avLst/>
          </a:prstGeom>
          <a:noFill/>
          <a:ln w="25400">
            <a:pattFill prst="lgCheck">
              <a:fgClr>
                <a:srgbClr val="000000"/>
              </a:fgClr>
              <a:bgClr>
                <a:srgbClr val="FFFFFF"/>
              </a:bgClr>
            </a:patt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567351" name="Line 55"/>
          <p:cNvSpPr>
            <a:spLocks noChangeShapeType="1"/>
          </p:cNvSpPr>
          <p:nvPr/>
        </p:nvSpPr>
        <p:spPr bwMode="auto">
          <a:xfrm flipH="1">
            <a:off x="3546475" y="3822700"/>
            <a:ext cx="12700" cy="2133600"/>
          </a:xfrm>
          <a:prstGeom prst="line">
            <a:avLst/>
          </a:prstGeom>
          <a:noFill/>
          <a:ln w="25400">
            <a:pattFill prst="lgCheck">
              <a:fgClr>
                <a:srgbClr val="000000"/>
              </a:fgClr>
              <a:bgClr>
                <a:srgbClr val="FFFFFF"/>
              </a:bgClr>
            </a:patt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567354" name="Text Box 58"/>
          <p:cNvSpPr txBox="1">
            <a:spLocks noChangeArrowheads="1"/>
          </p:cNvSpPr>
          <p:nvPr/>
        </p:nvSpPr>
        <p:spPr bwMode="auto">
          <a:xfrm>
            <a:off x="3408363" y="6002338"/>
            <a:ext cx="352425"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wrap="none">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r>
              <a:rPr lang="en-US" sz="1800"/>
              <a:t>A</a:t>
            </a:r>
          </a:p>
        </p:txBody>
      </p:sp>
      <p:sp>
        <p:nvSpPr>
          <p:cNvPr id="567355" name="Text Box 59"/>
          <p:cNvSpPr txBox="1">
            <a:spLocks noChangeArrowheads="1"/>
          </p:cNvSpPr>
          <p:nvPr/>
        </p:nvSpPr>
        <p:spPr bwMode="auto">
          <a:xfrm>
            <a:off x="1922463" y="6002338"/>
            <a:ext cx="352425"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wrap="none">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r>
              <a:rPr lang="en-US" sz="1800"/>
              <a:t>B</a:t>
            </a:r>
          </a:p>
        </p:txBody>
      </p:sp>
      <p:sp>
        <p:nvSpPr>
          <p:cNvPr id="567356" name="Line 60"/>
          <p:cNvSpPr>
            <a:spLocks noChangeShapeType="1"/>
          </p:cNvSpPr>
          <p:nvPr/>
        </p:nvSpPr>
        <p:spPr bwMode="auto">
          <a:xfrm>
            <a:off x="1858963" y="1701800"/>
            <a:ext cx="6127750" cy="0"/>
          </a:xfrm>
          <a:prstGeom prst="line">
            <a:avLst/>
          </a:prstGeom>
          <a:noFill/>
          <a:ln w="38100">
            <a:solidFill>
              <a:srgbClr val="D7E02C"/>
            </a:solidFill>
            <a:prstDash val="sysDot"/>
            <a:round/>
            <a:headEnd/>
            <a:tailEnd/>
          </a:ln>
          <a:extLst>
            <a:ext uri="{909E8E84-426E-40DD-AFC4-6F175D3DCCD1}">
              <a14:hiddenFill xmlns="" xmlns:a14="http://schemas.microsoft.com/office/drawing/2010/main">
                <a:noFill/>
              </a14:hiddenFill>
            </a:ext>
          </a:extLst>
        </p:spPr>
        <p:txBody>
          <a:bodyPr/>
          <a:lstStyle/>
          <a:p>
            <a:endParaRPr lang="en-US"/>
          </a:p>
        </p:txBody>
      </p:sp>
      <p:sp>
        <p:nvSpPr>
          <p:cNvPr id="567357" name="Text Box 61"/>
          <p:cNvSpPr txBox="1">
            <a:spLocks noChangeArrowheads="1"/>
          </p:cNvSpPr>
          <p:nvPr/>
        </p:nvSpPr>
        <p:spPr bwMode="auto">
          <a:xfrm>
            <a:off x="3810000" y="4038600"/>
            <a:ext cx="412115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wrap="none">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r>
              <a:rPr lang="en-US" sz="1800">
                <a:solidFill>
                  <a:srgbClr val="FFFF00"/>
                </a:solidFill>
              </a:rPr>
              <a:t>50% chance of exceeding dose limit</a:t>
            </a:r>
          </a:p>
        </p:txBody>
      </p:sp>
      <p:sp>
        <p:nvSpPr>
          <p:cNvPr id="567360" name="Text Box 64"/>
          <p:cNvSpPr txBox="1">
            <a:spLocks noChangeArrowheads="1"/>
          </p:cNvSpPr>
          <p:nvPr/>
        </p:nvSpPr>
        <p:spPr bwMode="auto">
          <a:xfrm>
            <a:off x="3352800" y="4916488"/>
            <a:ext cx="4699000"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wrap="none">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r>
              <a:rPr lang="en-US" sz="1800">
                <a:solidFill>
                  <a:srgbClr val="FFFF00"/>
                </a:solidFill>
              </a:rPr>
              <a:t>10% chance of exceeding dose limit</a:t>
            </a:r>
          </a:p>
          <a:p>
            <a:r>
              <a:rPr lang="en-US" sz="1800">
                <a:solidFill>
                  <a:srgbClr val="FFFF00"/>
                </a:solidFill>
              </a:rPr>
              <a:t>(90% chance of not exceeding dose limit)</a:t>
            </a:r>
          </a:p>
        </p:txBody>
      </p:sp>
      <p:sp>
        <p:nvSpPr>
          <p:cNvPr id="567363" name="Line 67"/>
          <p:cNvSpPr>
            <a:spLocks noChangeShapeType="1"/>
          </p:cNvSpPr>
          <p:nvPr/>
        </p:nvSpPr>
        <p:spPr bwMode="auto">
          <a:xfrm flipH="1">
            <a:off x="2090738" y="5257800"/>
            <a:ext cx="1338262" cy="266700"/>
          </a:xfrm>
          <a:prstGeom prst="line">
            <a:avLst/>
          </a:prstGeom>
          <a:noFill/>
          <a:ln w="2540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19476" name="Line 9"/>
          <p:cNvSpPr>
            <a:spLocks noChangeShapeType="1"/>
          </p:cNvSpPr>
          <p:nvPr/>
        </p:nvSpPr>
        <p:spPr bwMode="auto">
          <a:xfrm>
            <a:off x="1835150" y="1676400"/>
            <a:ext cx="0" cy="4343400"/>
          </a:xfrm>
          <a:prstGeom prst="line">
            <a:avLst/>
          </a:prstGeom>
          <a:noFill/>
          <a:ln w="25400">
            <a:solidFill>
              <a:srgbClr val="FAFD00"/>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19477" name="Line 11"/>
          <p:cNvSpPr>
            <a:spLocks noChangeShapeType="1"/>
          </p:cNvSpPr>
          <p:nvPr/>
        </p:nvSpPr>
        <p:spPr bwMode="auto">
          <a:xfrm>
            <a:off x="1760538" y="5499100"/>
            <a:ext cx="74612" cy="0"/>
          </a:xfrm>
          <a:prstGeom prst="line">
            <a:avLst/>
          </a:prstGeom>
          <a:noFill/>
          <a:ln w="25400">
            <a:solidFill>
              <a:srgbClr val="FAFD00"/>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19478" name="Line 12"/>
          <p:cNvSpPr>
            <a:spLocks noChangeShapeType="1"/>
          </p:cNvSpPr>
          <p:nvPr/>
        </p:nvSpPr>
        <p:spPr bwMode="auto">
          <a:xfrm>
            <a:off x="1760538" y="5092700"/>
            <a:ext cx="74612" cy="0"/>
          </a:xfrm>
          <a:prstGeom prst="line">
            <a:avLst/>
          </a:prstGeom>
          <a:noFill/>
          <a:ln w="25400">
            <a:solidFill>
              <a:srgbClr val="FAFD00"/>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19479" name="Line 14"/>
          <p:cNvSpPr>
            <a:spLocks noChangeShapeType="1"/>
          </p:cNvSpPr>
          <p:nvPr/>
        </p:nvSpPr>
        <p:spPr bwMode="auto">
          <a:xfrm>
            <a:off x="1760538" y="4692650"/>
            <a:ext cx="74612" cy="0"/>
          </a:xfrm>
          <a:prstGeom prst="line">
            <a:avLst/>
          </a:prstGeom>
          <a:noFill/>
          <a:ln w="25400">
            <a:solidFill>
              <a:srgbClr val="FAFD00"/>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19480" name="Line 17"/>
          <p:cNvSpPr>
            <a:spLocks noChangeShapeType="1"/>
          </p:cNvSpPr>
          <p:nvPr/>
        </p:nvSpPr>
        <p:spPr bwMode="auto">
          <a:xfrm>
            <a:off x="1760538" y="4248150"/>
            <a:ext cx="74612" cy="0"/>
          </a:xfrm>
          <a:prstGeom prst="line">
            <a:avLst/>
          </a:prstGeom>
          <a:noFill/>
          <a:ln w="25400">
            <a:solidFill>
              <a:srgbClr val="FAFD00"/>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19481" name="Line 19"/>
          <p:cNvSpPr>
            <a:spLocks noChangeShapeType="1"/>
          </p:cNvSpPr>
          <p:nvPr/>
        </p:nvSpPr>
        <p:spPr bwMode="auto">
          <a:xfrm>
            <a:off x="1760538" y="3822700"/>
            <a:ext cx="85725" cy="0"/>
          </a:xfrm>
          <a:prstGeom prst="line">
            <a:avLst/>
          </a:prstGeom>
          <a:noFill/>
          <a:ln w="25400">
            <a:solidFill>
              <a:srgbClr val="FAFD00"/>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19482" name="Text Box 33"/>
          <p:cNvSpPr txBox="1">
            <a:spLocks noChangeArrowheads="1"/>
          </p:cNvSpPr>
          <p:nvPr/>
        </p:nvSpPr>
        <p:spPr bwMode="auto">
          <a:xfrm rot="-5400000">
            <a:off x="-753268" y="3486943"/>
            <a:ext cx="3263900"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wrap="none">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r>
              <a:rPr lang="en-US" sz="1800"/>
              <a:t>Probability of exceeding the</a:t>
            </a:r>
          </a:p>
          <a:p>
            <a:r>
              <a:rPr lang="en-US" sz="1800"/>
              <a:t>dose limit</a:t>
            </a:r>
          </a:p>
        </p:txBody>
      </p:sp>
      <p:sp>
        <p:nvSpPr>
          <p:cNvPr id="19483" name="Text Box 35"/>
          <p:cNvSpPr txBox="1">
            <a:spLocks noChangeArrowheads="1"/>
          </p:cNvSpPr>
          <p:nvPr/>
        </p:nvSpPr>
        <p:spPr bwMode="auto">
          <a:xfrm>
            <a:off x="1274763" y="3630613"/>
            <a:ext cx="385762" cy="366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1800"/>
              <a:t>.5</a:t>
            </a:r>
          </a:p>
        </p:txBody>
      </p:sp>
      <p:sp>
        <p:nvSpPr>
          <p:cNvPr id="19484" name="Text Box 36"/>
          <p:cNvSpPr txBox="1">
            <a:spLocks noChangeArrowheads="1"/>
          </p:cNvSpPr>
          <p:nvPr/>
        </p:nvSpPr>
        <p:spPr bwMode="auto">
          <a:xfrm>
            <a:off x="1360488" y="1535113"/>
            <a:ext cx="323850" cy="366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1800"/>
              <a:t>1</a:t>
            </a:r>
          </a:p>
        </p:txBody>
      </p:sp>
      <p:sp>
        <p:nvSpPr>
          <p:cNvPr id="19485" name="Text Box 37"/>
          <p:cNvSpPr txBox="1">
            <a:spLocks noChangeArrowheads="1"/>
          </p:cNvSpPr>
          <p:nvPr/>
        </p:nvSpPr>
        <p:spPr bwMode="auto">
          <a:xfrm>
            <a:off x="1347788" y="5726113"/>
            <a:ext cx="323850" cy="366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1800"/>
              <a:t>0</a:t>
            </a:r>
          </a:p>
        </p:txBody>
      </p:sp>
      <p:sp>
        <p:nvSpPr>
          <p:cNvPr id="19486" name="Line 73"/>
          <p:cNvSpPr>
            <a:spLocks noChangeShapeType="1"/>
          </p:cNvSpPr>
          <p:nvPr/>
        </p:nvSpPr>
        <p:spPr bwMode="auto">
          <a:xfrm>
            <a:off x="1785938" y="3390900"/>
            <a:ext cx="73025" cy="0"/>
          </a:xfrm>
          <a:prstGeom prst="line">
            <a:avLst/>
          </a:prstGeom>
          <a:noFill/>
          <a:ln w="25400">
            <a:solidFill>
              <a:srgbClr val="FAFD00"/>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19487" name="Line 74"/>
          <p:cNvSpPr>
            <a:spLocks noChangeShapeType="1"/>
          </p:cNvSpPr>
          <p:nvPr/>
        </p:nvSpPr>
        <p:spPr bwMode="auto">
          <a:xfrm>
            <a:off x="1785938" y="2984500"/>
            <a:ext cx="73025" cy="0"/>
          </a:xfrm>
          <a:prstGeom prst="line">
            <a:avLst/>
          </a:prstGeom>
          <a:noFill/>
          <a:ln w="25400">
            <a:solidFill>
              <a:srgbClr val="FAFD00"/>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19488" name="Line 75"/>
          <p:cNvSpPr>
            <a:spLocks noChangeShapeType="1"/>
          </p:cNvSpPr>
          <p:nvPr/>
        </p:nvSpPr>
        <p:spPr bwMode="auto">
          <a:xfrm>
            <a:off x="1785938" y="2584450"/>
            <a:ext cx="73025" cy="0"/>
          </a:xfrm>
          <a:prstGeom prst="line">
            <a:avLst/>
          </a:prstGeom>
          <a:noFill/>
          <a:ln w="25400">
            <a:solidFill>
              <a:srgbClr val="FAFD00"/>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19489" name="Line 76"/>
          <p:cNvSpPr>
            <a:spLocks noChangeShapeType="1"/>
          </p:cNvSpPr>
          <p:nvPr/>
        </p:nvSpPr>
        <p:spPr bwMode="auto">
          <a:xfrm>
            <a:off x="1785938" y="2139950"/>
            <a:ext cx="73025" cy="0"/>
          </a:xfrm>
          <a:prstGeom prst="line">
            <a:avLst/>
          </a:prstGeom>
          <a:noFill/>
          <a:ln w="25400">
            <a:solidFill>
              <a:srgbClr val="FAFD00"/>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19490" name="Line 77"/>
          <p:cNvSpPr>
            <a:spLocks noChangeShapeType="1"/>
          </p:cNvSpPr>
          <p:nvPr/>
        </p:nvSpPr>
        <p:spPr bwMode="auto">
          <a:xfrm>
            <a:off x="1785938" y="1714500"/>
            <a:ext cx="85725" cy="0"/>
          </a:xfrm>
          <a:prstGeom prst="line">
            <a:avLst/>
          </a:prstGeom>
          <a:noFill/>
          <a:ln w="25400">
            <a:solidFill>
              <a:srgbClr val="FAFD00"/>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567375" name="Line 79"/>
          <p:cNvSpPr>
            <a:spLocks noChangeShapeType="1"/>
          </p:cNvSpPr>
          <p:nvPr/>
        </p:nvSpPr>
        <p:spPr bwMode="auto">
          <a:xfrm flipH="1" flipV="1">
            <a:off x="3505200" y="3810000"/>
            <a:ext cx="381000" cy="381000"/>
          </a:xfrm>
          <a:prstGeom prst="line">
            <a:avLst/>
          </a:prstGeom>
          <a:noFill/>
          <a:ln w="2540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19492" name="Text Box 35"/>
          <p:cNvSpPr txBox="1">
            <a:spLocks noChangeArrowheads="1"/>
          </p:cNvSpPr>
          <p:nvPr/>
        </p:nvSpPr>
        <p:spPr bwMode="auto">
          <a:xfrm>
            <a:off x="1295400" y="5348288"/>
            <a:ext cx="385763" cy="366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1800"/>
              <a:t>.1</a:t>
            </a:r>
          </a:p>
        </p:txBody>
      </p:sp>
      <p:pic>
        <p:nvPicPr>
          <p:cNvPr id="37" name="0800 tue carron Grogan435.wav">
            <a:hlinkClick r:id="" action="ppaction://media"/>
          </p:cNvPr>
          <p:cNvPicPr>
            <a:picLocks noRot="1" noChangeAspect="1"/>
          </p:cNvPicPr>
          <p:nvPr>
            <a:audioFile r:link="rId2"/>
          </p:nvPr>
        </p:nvPicPr>
        <p:blipFill>
          <a:blip r:embed="rId5" cstate="print"/>
          <a:stretch>
            <a:fillRect/>
          </a:stretch>
        </p:blipFill>
        <p:spPr>
          <a:xfrm>
            <a:off x="9488488" y="6440488"/>
            <a:ext cx="304800" cy="304800"/>
          </a:xfrm>
          <a:prstGeom prst="rect">
            <a:avLst/>
          </a:prstGeom>
        </p:spPr>
      </p:pic>
    </p:spTree>
    <p:custDataLst>
      <p:tags r:id="rId1"/>
    </p:custDataLst>
  </p:cSld>
  <p:clrMapOvr>
    <a:masterClrMapping/>
  </p:clrMapOvr>
  <p:transition advTm="32005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12" fill="hold" grpId="0" nodeType="clickEffect">
                                  <p:stCondLst>
                                    <p:cond delay="0"/>
                                  </p:stCondLst>
                                  <p:childTnLst>
                                    <p:set>
                                      <p:cBhvr>
                                        <p:cTn id="10" dur="1" fill="hold">
                                          <p:stCondLst>
                                            <p:cond delay="0"/>
                                          </p:stCondLst>
                                        </p:cTn>
                                        <p:tgtEl>
                                          <p:spTgt spid="567366"/>
                                        </p:tgtEl>
                                        <p:attrNameLst>
                                          <p:attrName>style.visibility</p:attrName>
                                        </p:attrNameLst>
                                      </p:cBhvr>
                                      <p:to>
                                        <p:strVal val="visible"/>
                                      </p:to>
                                    </p:set>
                                    <p:anim calcmode="lin" valueType="num">
                                      <p:cBhvr additive="base">
                                        <p:cTn id="11" dur="500" fill="hold"/>
                                        <p:tgtEl>
                                          <p:spTgt spid="567366"/>
                                        </p:tgtEl>
                                        <p:attrNameLst>
                                          <p:attrName>ppt_x</p:attrName>
                                        </p:attrNameLst>
                                      </p:cBhvr>
                                      <p:tavLst>
                                        <p:tav tm="0">
                                          <p:val>
                                            <p:strVal val="0-#ppt_w/2"/>
                                          </p:val>
                                        </p:tav>
                                        <p:tav tm="100000">
                                          <p:val>
                                            <p:strVal val="#ppt_x"/>
                                          </p:val>
                                        </p:tav>
                                      </p:tavLst>
                                    </p:anim>
                                    <p:anim calcmode="lin" valueType="num">
                                      <p:cBhvr additive="base">
                                        <p:cTn id="12" dur="500" fill="hold"/>
                                        <p:tgtEl>
                                          <p:spTgt spid="567366"/>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567356"/>
                                        </p:tgtEl>
                                        <p:attrNameLst>
                                          <p:attrName>style.visibility</p:attrName>
                                        </p:attrNameLst>
                                      </p:cBhvr>
                                      <p:to>
                                        <p:strVal val="visible"/>
                                      </p:to>
                                    </p:set>
                                    <p:anim calcmode="lin" valueType="num">
                                      <p:cBhvr additive="base">
                                        <p:cTn id="15" dur="500" fill="hold"/>
                                        <p:tgtEl>
                                          <p:spTgt spid="567356"/>
                                        </p:tgtEl>
                                        <p:attrNameLst>
                                          <p:attrName>ppt_x</p:attrName>
                                        </p:attrNameLst>
                                      </p:cBhvr>
                                      <p:tavLst>
                                        <p:tav tm="0">
                                          <p:val>
                                            <p:strVal val="1+#ppt_w/2"/>
                                          </p:val>
                                        </p:tav>
                                        <p:tav tm="100000">
                                          <p:val>
                                            <p:strVal val="#ppt_x"/>
                                          </p:val>
                                        </p:tav>
                                      </p:tavLst>
                                    </p:anim>
                                    <p:anim calcmode="lin" valueType="num">
                                      <p:cBhvr additive="base">
                                        <p:cTn id="16" dur="500" fill="hold"/>
                                        <p:tgtEl>
                                          <p:spTgt spid="567356"/>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567337"/>
                                        </p:tgtEl>
                                        <p:attrNameLst>
                                          <p:attrName>style.visibility</p:attrName>
                                        </p:attrNameLst>
                                      </p:cBhvr>
                                      <p:to>
                                        <p:strVal val="visible"/>
                                      </p:to>
                                    </p:set>
                                    <p:anim calcmode="lin" valueType="num">
                                      <p:cBhvr additive="base">
                                        <p:cTn id="19" dur="500" fill="hold"/>
                                        <p:tgtEl>
                                          <p:spTgt spid="567337"/>
                                        </p:tgtEl>
                                        <p:attrNameLst>
                                          <p:attrName>ppt_x</p:attrName>
                                        </p:attrNameLst>
                                      </p:cBhvr>
                                      <p:tavLst>
                                        <p:tav tm="0">
                                          <p:val>
                                            <p:strVal val="1+#ppt_w/2"/>
                                          </p:val>
                                        </p:tav>
                                        <p:tav tm="100000">
                                          <p:val>
                                            <p:strVal val="#ppt_x"/>
                                          </p:val>
                                        </p:tav>
                                      </p:tavLst>
                                    </p:anim>
                                    <p:anim calcmode="lin" valueType="num">
                                      <p:cBhvr additive="base">
                                        <p:cTn id="20" dur="500" fill="hold"/>
                                        <p:tgtEl>
                                          <p:spTgt spid="56733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nodeType="afterGroup">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567350"/>
                                        </p:tgtEl>
                                        <p:attrNameLst>
                                          <p:attrName>style.visibility</p:attrName>
                                        </p:attrNameLst>
                                      </p:cBhvr>
                                      <p:to>
                                        <p:strVal val="visible"/>
                                      </p:to>
                                    </p:set>
                                    <p:anim calcmode="lin" valueType="num">
                                      <p:cBhvr additive="base">
                                        <p:cTn id="25" dur="500" fill="hold"/>
                                        <p:tgtEl>
                                          <p:spTgt spid="567350"/>
                                        </p:tgtEl>
                                        <p:attrNameLst>
                                          <p:attrName>ppt_x</p:attrName>
                                        </p:attrNameLst>
                                      </p:cBhvr>
                                      <p:tavLst>
                                        <p:tav tm="0">
                                          <p:val>
                                            <p:strVal val="1+#ppt_w/2"/>
                                          </p:val>
                                        </p:tav>
                                        <p:tav tm="100000">
                                          <p:val>
                                            <p:strVal val="#ppt_x"/>
                                          </p:val>
                                        </p:tav>
                                      </p:tavLst>
                                    </p:anim>
                                    <p:anim calcmode="lin" valueType="num">
                                      <p:cBhvr additive="base">
                                        <p:cTn id="26" dur="500" fill="hold"/>
                                        <p:tgtEl>
                                          <p:spTgt spid="567350"/>
                                        </p:tgtEl>
                                        <p:attrNameLst>
                                          <p:attrName>ppt_y</p:attrName>
                                        </p:attrNameLst>
                                      </p:cBhvr>
                                      <p:tavLst>
                                        <p:tav tm="0">
                                          <p:val>
                                            <p:strVal val="1+#ppt_h/2"/>
                                          </p:val>
                                        </p:tav>
                                        <p:tav tm="100000">
                                          <p:val>
                                            <p:strVal val="#ppt_y"/>
                                          </p:val>
                                        </p:tav>
                                      </p:tavLst>
                                    </p:anim>
                                  </p:childTnLst>
                                </p:cTn>
                              </p:par>
                              <p:par>
                                <p:cTn id="27" presetID="2" presetClass="entr" presetSubtype="9" fill="hold" grpId="0" nodeType="withEffect">
                                  <p:stCondLst>
                                    <p:cond delay="0"/>
                                  </p:stCondLst>
                                  <p:childTnLst>
                                    <p:set>
                                      <p:cBhvr>
                                        <p:cTn id="28" dur="1" fill="hold">
                                          <p:stCondLst>
                                            <p:cond delay="0"/>
                                          </p:stCondLst>
                                        </p:cTn>
                                        <p:tgtEl>
                                          <p:spTgt spid="567351"/>
                                        </p:tgtEl>
                                        <p:attrNameLst>
                                          <p:attrName>style.visibility</p:attrName>
                                        </p:attrNameLst>
                                      </p:cBhvr>
                                      <p:to>
                                        <p:strVal val="visible"/>
                                      </p:to>
                                    </p:set>
                                    <p:anim calcmode="lin" valueType="num">
                                      <p:cBhvr additive="base">
                                        <p:cTn id="29" dur="500" fill="hold"/>
                                        <p:tgtEl>
                                          <p:spTgt spid="567351"/>
                                        </p:tgtEl>
                                        <p:attrNameLst>
                                          <p:attrName>ppt_x</p:attrName>
                                        </p:attrNameLst>
                                      </p:cBhvr>
                                      <p:tavLst>
                                        <p:tav tm="0">
                                          <p:val>
                                            <p:strVal val="0-#ppt_w/2"/>
                                          </p:val>
                                        </p:tav>
                                        <p:tav tm="100000">
                                          <p:val>
                                            <p:strVal val="#ppt_x"/>
                                          </p:val>
                                        </p:tav>
                                      </p:tavLst>
                                    </p:anim>
                                    <p:anim calcmode="lin" valueType="num">
                                      <p:cBhvr additive="base">
                                        <p:cTn id="30" dur="500" fill="hold"/>
                                        <p:tgtEl>
                                          <p:spTgt spid="567351"/>
                                        </p:tgtEl>
                                        <p:attrNameLst>
                                          <p:attrName>ppt_y</p:attrName>
                                        </p:attrNameLst>
                                      </p:cBhvr>
                                      <p:tavLst>
                                        <p:tav tm="0">
                                          <p:val>
                                            <p:strVal val="0-#ppt_h/2"/>
                                          </p:val>
                                        </p:tav>
                                        <p:tav tm="100000">
                                          <p:val>
                                            <p:strVal val="#ppt_y"/>
                                          </p:val>
                                        </p:tav>
                                      </p:tavLst>
                                    </p:anim>
                                  </p:childTnLst>
                                </p:cTn>
                              </p:par>
                              <p:par>
                                <p:cTn id="31" presetID="2" presetClass="entr" presetSubtype="12" fill="hold" grpId="0" nodeType="withEffect">
                                  <p:stCondLst>
                                    <p:cond delay="0"/>
                                  </p:stCondLst>
                                  <p:childTnLst>
                                    <p:set>
                                      <p:cBhvr>
                                        <p:cTn id="32" dur="1" fill="hold">
                                          <p:stCondLst>
                                            <p:cond delay="0"/>
                                          </p:stCondLst>
                                        </p:cTn>
                                        <p:tgtEl>
                                          <p:spTgt spid="567357"/>
                                        </p:tgtEl>
                                        <p:attrNameLst>
                                          <p:attrName>style.visibility</p:attrName>
                                        </p:attrNameLst>
                                      </p:cBhvr>
                                      <p:to>
                                        <p:strVal val="visible"/>
                                      </p:to>
                                    </p:set>
                                    <p:anim calcmode="lin" valueType="num">
                                      <p:cBhvr additive="base">
                                        <p:cTn id="33" dur="500" fill="hold"/>
                                        <p:tgtEl>
                                          <p:spTgt spid="567357"/>
                                        </p:tgtEl>
                                        <p:attrNameLst>
                                          <p:attrName>ppt_x</p:attrName>
                                        </p:attrNameLst>
                                      </p:cBhvr>
                                      <p:tavLst>
                                        <p:tav tm="0">
                                          <p:val>
                                            <p:strVal val="0-#ppt_w/2"/>
                                          </p:val>
                                        </p:tav>
                                        <p:tav tm="100000">
                                          <p:val>
                                            <p:strVal val="#ppt_x"/>
                                          </p:val>
                                        </p:tav>
                                      </p:tavLst>
                                    </p:anim>
                                    <p:anim calcmode="lin" valueType="num">
                                      <p:cBhvr additive="base">
                                        <p:cTn id="34" dur="500" fill="hold"/>
                                        <p:tgtEl>
                                          <p:spTgt spid="567357"/>
                                        </p:tgtEl>
                                        <p:attrNameLst>
                                          <p:attrName>ppt_y</p:attrName>
                                        </p:attrNameLst>
                                      </p:cBhvr>
                                      <p:tavLst>
                                        <p:tav tm="0">
                                          <p:val>
                                            <p:strVal val="1+#ppt_h/2"/>
                                          </p:val>
                                        </p:tav>
                                        <p:tav tm="100000">
                                          <p:val>
                                            <p:strVal val="#ppt_y"/>
                                          </p:val>
                                        </p:tav>
                                      </p:tavLst>
                                    </p:anim>
                                  </p:childTnLst>
                                </p:cTn>
                              </p:par>
                              <p:par>
                                <p:cTn id="35" presetID="2" presetClass="entr" presetSubtype="3" fill="hold" grpId="0" nodeType="withEffect">
                                  <p:stCondLst>
                                    <p:cond delay="0"/>
                                  </p:stCondLst>
                                  <p:childTnLst>
                                    <p:set>
                                      <p:cBhvr>
                                        <p:cTn id="36" dur="1" fill="hold">
                                          <p:stCondLst>
                                            <p:cond delay="0"/>
                                          </p:stCondLst>
                                        </p:cTn>
                                        <p:tgtEl>
                                          <p:spTgt spid="567375"/>
                                        </p:tgtEl>
                                        <p:attrNameLst>
                                          <p:attrName>style.visibility</p:attrName>
                                        </p:attrNameLst>
                                      </p:cBhvr>
                                      <p:to>
                                        <p:strVal val="visible"/>
                                      </p:to>
                                    </p:set>
                                    <p:anim calcmode="lin" valueType="num">
                                      <p:cBhvr additive="base">
                                        <p:cTn id="37" dur="500" fill="hold"/>
                                        <p:tgtEl>
                                          <p:spTgt spid="567375"/>
                                        </p:tgtEl>
                                        <p:attrNameLst>
                                          <p:attrName>ppt_x</p:attrName>
                                        </p:attrNameLst>
                                      </p:cBhvr>
                                      <p:tavLst>
                                        <p:tav tm="0">
                                          <p:val>
                                            <p:strVal val="1+#ppt_w/2"/>
                                          </p:val>
                                        </p:tav>
                                        <p:tav tm="100000">
                                          <p:val>
                                            <p:strVal val="#ppt_x"/>
                                          </p:val>
                                        </p:tav>
                                      </p:tavLst>
                                    </p:anim>
                                    <p:anim calcmode="lin" valueType="num">
                                      <p:cBhvr additive="base">
                                        <p:cTn id="38" dur="500" fill="hold"/>
                                        <p:tgtEl>
                                          <p:spTgt spid="567375"/>
                                        </p:tgtEl>
                                        <p:attrNameLst>
                                          <p:attrName>ppt_y</p:attrName>
                                        </p:attrNameLst>
                                      </p:cBhvr>
                                      <p:tavLst>
                                        <p:tav tm="0">
                                          <p:val>
                                            <p:strVal val="0-#ppt_h/2"/>
                                          </p:val>
                                        </p:tav>
                                        <p:tav tm="100000">
                                          <p:val>
                                            <p:strVal val="#ppt_y"/>
                                          </p:val>
                                        </p:tav>
                                      </p:tavLst>
                                    </p:anim>
                                  </p:childTnLst>
                                </p:cTn>
                              </p:par>
                              <p:par>
                                <p:cTn id="39" presetID="2" presetClass="entr" presetSubtype="6" fill="hold" grpId="0" nodeType="withEffect">
                                  <p:stCondLst>
                                    <p:cond delay="0"/>
                                  </p:stCondLst>
                                  <p:childTnLst>
                                    <p:set>
                                      <p:cBhvr>
                                        <p:cTn id="40" dur="1" fill="hold">
                                          <p:stCondLst>
                                            <p:cond delay="0"/>
                                          </p:stCondLst>
                                        </p:cTn>
                                        <p:tgtEl>
                                          <p:spTgt spid="567354"/>
                                        </p:tgtEl>
                                        <p:attrNameLst>
                                          <p:attrName>style.visibility</p:attrName>
                                        </p:attrNameLst>
                                      </p:cBhvr>
                                      <p:to>
                                        <p:strVal val="visible"/>
                                      </p:to>
                                    </p:set>
                                    <p:anim calcmode="lin" valueType="num">
                                      <p:cBhvr additive="base">
                                        <p:cTn id="41" dur="500" fill="hold"/>
                                        <p:tgtEl>
                                          <p:spTgt spid="567354"/>
                                        </p:tgtEl>
                                        <p:attrNameLst>
                                          <p:attrName>ppt_x</p:attrName>
                                        </p:attrNameLst>
                                      </p:cBhvr>
                                      <p:tavLst>
                                        <p:tav tm="0">
                                          <p:val>
                                            <p:strVal val="1+#ppt_w/2"/>
                                          </p:val>
                                        </p:tav>
                                        <p:tav tm="100000">
                                          <p:val>
                                            <p:strVal val="#ppt_x"/>
                                          </p:val>
                                        </p:tav>
                                      </p:tavLst>
                                    </p:anim>
                                    <p:anim calcmode="lin" valueType="num">
                                      <p:cBhvr additive="base">
                                        <p:cTn id="42" dur="500" fill="hold"/>
                                        <p:tgtEl>
                                          <p:spTgt spid="567354"/>
                                        </p:tgtEl>
                                        <p:attrNameLst>
                                          <p:attrName>ppt_y</p:attrName>
                                        </p:attrNameLst>
                                      </p:cBhvr>
                                      <p:tavLst>
                                        <p:tav tm="0">
                                          <p:val>
                                            <p:strVal val="1+#ppt_h/2"/>
                                          </p:val>
                                        </p:tav>
                                        <p:tav tm="100000">
                                          <p:val>
                                            <p:strVal val="#ppt_y"/>
                                          </p:val>
                                        </p:tav>
                                      </p:tavLst>
                                    </p:anim>
                                  </p:childTnLst>
                                </p:cTn>
                              </p:par>
                              <p:par>
                                <p:cTn id="43" presetID="2" presetClass="entr" presetSubtype="1" fill="hold" grpId="0" nodeType="withEffect">
                                  <p:stCondLst>
                                    <p:cond delay="0"/>
                                  </p:stCondLst>
                                  <p:childTnLst>
                                    <p:set>
                                      <p:cBhvr>
                                        <p:cTn id="44" dur="1" fill="hold">
                                          <p:stCondLst>
                                            <p:cond delay="0"/>
                                          </p:stCondLst>
                                        </p:cTn>
                                        <p:tgtEl>
                                          <p:spTgt spid="567349"/>
                                        </p:tgtEl>
                                        <p:attrNameLst>
                                          <p:attrName>style.visibility</p:attrName>
                                        </p:attrNameLst>
                                      </p:cBhvr>
                                      <p:to>
                                        <p:strVal val="visible"/>
                                      </p:to>
                                    </p:set>
                                    <p:anim calcmode="lin" valueType="num">
                                      <p:cBhvr additive="base">
                                        <p:cTn id="45" dur="500" fill="hold"/>
                                        <p:tgtEl>
                                          <p:spTgt spid="567349"/>
                                        </p:tgtEl>
                                        <p:attrNameLst>
                                          <p:attrName>ppt_x</p:attrName>
                                        </p:attrNameLst>
                                      </p:cBhvr>
                                      <p:tavLst>
                                        <p:tav tm="0">
                                          <p:val>
                                            <p:strVal val="#ppt_x"/>
                                          </p:val>
                                        </p:tav>
                                        <p:tav tm="100000">
                                          <p:val>
                                            <p:strVal val="#ppt_x"/>
                                          </p:val>
                                        </p:tav>
                                      </p:tavLst>
                                    </p:anim>
                                    <p:anim calcmode="lin" valueType="num">
                                      <p:cBhvr additive="base">
                                        <p:cTn id="46" dur="500" fill="hold"/>
                                        <p:tgtEl>
                                          <p:spTgt spid="567349"/>
                                        </p:tgtEl>
                                        <p:attrNameLst>
                                          <p:attrName>ppt_y</p:attrName>
                                        </p:attrNameLst>
                                      </p:cBhvr>
                                      <p:tavLst>
                                        <p:tav tm="0">
                                          <p:val>
                                            <p:strVal val="0-#ppt_h/2"/>
                                          </p:val>
                                        </p:tav>
                                        <p:tav tm="100000">
                                          <p:val>
                                            <p:strVal val="#ppt_y"/>
                                          </p:val>
                                        </p:tav>
                                      </p:tavLst>
                                    </p:anim>
                                  </p:childTnLst>
                                </p:cTn>
                              </p:par>
                            </p:childTnLst>
                          </p:cTn>
                        </p:par>
                      </p:childTnLst>
                    </p:cTn>
                  </p:par>
                  <p:par>
                    <p:cTn id="47" fill="hold">
                      <p:stCondLst>
                        <p:cond delay="indefinite"/>
                      </p:stCondLst>
                      <p:childTnLst>
                        <p:par>
                          <p:cTn id="48" fill="hold" nodeType="afterGroup">
                            <p:stCondLst>
                              <p:cond delay="0"/>
                            </p:stCondLst>
                            <p:childTnLst>
                              <p:par>
                                <p:cTn id="49" presetID="2" presetClass="entr" presetSubtype="6" fill="hold" grpId="0" nodeType="clickEffect">
                                  <p:stCondLst>
                                    <p:cond delay="0"/>
                                  </p:stCondLst>
                                  <p:childTnLst>
                                    <p:set>
                                      <p:cBhvr>
                                        <p:cTn id="50" dur="1" fill="hold">
                                          <p:stCondLst>
                                            <p:cond delay="0"/>
                                          </p:stCondLst>
                                        </p:cTn>
                                        <p:tgtEl>
                                          <p:spTgt spid="567339"/>
                                        </p:tgtEl>
                                        <p:attrNameLst>
                                          <p:attrName>style.visibility</p:attrName>
                                        </p:attrNameLst>
                                      </p:cBhvr>
                                      <p:to>
                                        <p:strVal val="visible"/>
                                      </p:to>
                                    </p:set>
                                    <p:anim calcmode="lin" valueType="num">
                                      <p:cBhvr additive="base">
                                        <p:cTn id="51" dur="500" fill="hold"/>
                                        <p:tgtEl>
                                          <p:spTgt spid="567339"/>
                                        </p:tgtEl>
                                        <p:attrNameLst>
                                          <p:attrName>ppt_x</p:attrName>
                                        </p:attrNameLst>
                                      </p:cBhvr>
                                      <p:tavLst>
                                        <p:tav tm="0">
                                          <p:val>
                                            <p:strVal val="1+#ppt_w/2"/>
                                          </p:val>
                                        </p:tav>
                                        <p:tav tm="100000">
                                          <p:val>
                                            <p:strVal val="#ppt_x"/>
                                          </p:val>
                                        </p:tav>
                                      </p:tavLst>
                                    </p:anim>
                                    <p:anim calcmode="lin" valueType="num">
                                      <p:cBhvr additive="base">
                                        <p:cTn id="52" dur="500" fill="hold"/>
                                        <p:tgtEl>
                                          <p:spTgt spid="567339"/>
                                        </p:tgtEl>
                                        <p:attrNameLst>
                                          <p:attrName>ppt_y</p:attrName>
                                        </p:attrNameLst>
                                      </p:cBhvr>
                                      <p:tavLst>
                                        <p:tav tm="0">
                                          <p:val>
                                            <p:strVal val="1+#ppt_h/2"/>
                                          </p:val>
                                        </p:tav>
                                        <p:tav tm="100000">
                                          <p:val>
                                            <p:strVal val="#ppt_y"/>
                                          </p:val>
                                        </p:tav>
                                      </p:tavLst>
                                    </p:anim>
                                  </p:childTnLst>
                                </p:cTn>
                              </p:par>
                              <p:par>
                                <p:cTn id="53" presetID="2" presetClass="entr" presetSubtype="9" fill="hold" grpId="0" nodeType="withEffect">
                                  <p:stCondLst>
                                    <p:cond delay="0"/>
                                  </p:stCondLst>
                                  <p:childTnLst>
                                    <p:set>
                                      <p:cBhvr>
                                        <p:cTn id="54" dur="1" fill="hold">
                                          <p:stCondLst>
                                            <p:cond delay="0"/>
                                          </p:stCondLst>
                                        </p:cTn>
                                        <p:tgtEl>
                                          <p:spTgt spid="567360"/>
                                        </p:tgtEl>
                                        <p:attrNameLst>
                                          <p:attrName>style.visibility</p:attrName>
                                        </p:attrNameLst>
                                      </p:cBhvr>
                                      <p:to>
                                        <p:strVal val="visible"/>
                                      </p:to>
                                    </p:set>
                                    <p:anim calcmode="lin" valueType="num">
                                      <p:cBhvr additive="base">
                                        <p:cTn id="55" dur="500" fill="hold"/>
                                        <p:tgtEl>
                                          <p:spTgt spid="567360"/>
                                        </p:tgtEl>
                                        <p:attrNameLst>
                                          <p:attrName>ppt_x</p:attrName>
                                        </p:attrNameLst>
                                      </p:cBhvr>
                                      <p:tavLst>
                                        <p:tav tm="0">
                                          <p:val>
                                            <p:strVal val="0-#ppt_w/2"/>
                                          </p:val>
                                        </p:tav>
                                        <p:tav tm="100000">
                                          <p:val>
                                            <p:strVal val="#ppt_x"/>
                                          </p:val>
                                        </p:tav>
                                      </p:tavLst>
                                    </p:anim>
                                    <p:anim calcmode="lin" valueType="num">
                                      <p:cBhvr additive="base">
                                        <p:cTn id="56" dur="500" fill="hold"/>
                                        <p:tgtEl>
                                          <p:spTgt spid="567360"/>
                                        </p:tgtEl>
                                        <p:attrNameLst>
                                          <p:attrName>ppt_y</p:attrName>
                                        </p:attrNameLst>
                                      </p:cBhvr>
                                      <p:tavLst>
                                        <p:tav tm="0">
                                          <p:val>
                                            <p:strVal val="0-#ppt_h/2"/>
                                          </p:val>
                                        </p:tav>
                                        <p:tav tm="100000">
                                          <p:val>
                                            <p:strVal val="#ppt_y"/>
                                          </p:val>
                                        </p:tav>
                                      </p:tavLst>
                                    </p:anim>
                                  </p:childTnLst>
                                </p:cTn>
                              </p:par>
                              <p:par>
                                <p:cTn id="57" presetID="2" presetClass="entr" presetSubtype="3" fill="hold" grpId="0" nodeType="withEffect">
                                  <p:stCondLst>
                                    <p:cond delay="0"/>
                                  </p:stCondLst>
                                  <p:childTnLst>
                                    <p:set>
                                      <p:cBhvr>
                                        <p:cTn id="58" dur="1" fill="hold">
                                          <p:stCondLst>
                                            <p:cond delay="0"/>
                                          </p:stCondLst>
                                        </p:cTn>
                                        <p:tgtEl>
                                          <p:spTgt spid="567363"/>
                                        </p:tgtEl>
                                        <p:attrNameLst>
                                          <p:attrName>style.visibility</p:attrName>
                                        </p:attrNameLst>
                                      </p:cBhvr>
                                      <p:to>
                                        <p:strVal val="visible"/>
                                      </p:to>
                                    </p:set>
                                    <p:anim calcmode="lin" valueType="num">
                                      <p:cBhvr additive="base">
                                        <p:cTn id="59" dur="500" fill="hold"/>
                                        <p:tgtEl>
                                          <p:spTgt spid="567363"/>
                                        </p:tgtEl>
                                        <p:attrNameLst>
                                          <p:attrName>ppt_x</p:attrName>
                                        </p:attrNameLst>
                                      </p:cBhvr>
                                      <p:tavLst>
                                        <p:tav tm="0">
                                          <p:val>
                                            <p:strVal val="1+#ppt_w/2"/>
                                          </p:val>
                                        </p:tav>
                                        <p:tav tm="100000">
                                          <p:val>
                                            <p:strVal val="#ppt_x"/>
                                          </p:val>
                                        </p:tav>
                                      </p:tavLst>
                                    </p:anim>
                                    <p:anim calcmode="lin" valueType="num">
                                      <p:cBhvr additive="base">
                                        <p:cTn id="60" dur="500" fill="hold"/>
                                        <p:tgtEl>
                                          <p:spTgt spid="567363"/>
                                        </p:tgtEl>
                                        <p:attrNameLst>
                                          <p:attrName>ppt_y</p:attrName>
                                        </p:attrNameLst>
                                      </p:cBhvr>
                                      <p:tavLst>
                                        <p:tav tm="0">
                                          <p:val>
                                            <p:strVal val="0-#ppt_h/2"/>
                                          </p:val>
                                        </p:tav>
                                        <p:tav tm="100000">
                                          <p:val>
                                            <p:strVal val="#ppt_y"/>
                                          </p:val>
                                        </p:tav>
                                      </p:tavLst>
                                    </p:anim>
                                  </p:childTnLst>
                                </p:cTn>
                              </p:par>
                              <p:par>
                                <p:cTn id="61" presetID="5" presetClass="entr" presetSubtype="10" fill="hold" grpId="0" nodeType="withEffect">
                                  <p:stCondLst>
                                    <p:cond delay="0"/>
                                  </p:stCondLst>
                                  <p:childTnLst>
                                    <p:set>
                                      <p:cBhvr>
                                        <p:cTn id="62" dur="1" fill="hold">
                                          <p:stCondLst>
                                            <p:cond delay="0"/>
                                          </p:stCondLst>
                                        </p:cTn>
                                        <p:tgtEl>
                                          <p:spTgt spid="567355"/>
                                        </p:tgtEl>
                                        <p:attrNameLst>
                                          <p:attrName>style.visibility</p:attrName>
                                        </p:attrNameLst>
                                      </p:cBhvr>
                                      <p:to>
                                        <p:strVal val="visible"/>
                                      </p:to>
                                    </p:set>
                                    <p:animEffect transition="in" filter="checkerboard(across)">
                                      <p:cBhvr>
                                        <p:cTn id="63" dur="500"/>
                                        <p:tgtEl>
                                          <p:spTgt spid="567355"/>
                                        </p:tgtEl>
                                      </p:cBhvr>
                                    </p:animEffect>
                                  </p:childTnLst>
                                </p:cTn>
                              </p:par>
                              <p:par>
                                <p:cTn id="64" presetID="2" presetClass="entr" presetSubtype="8" fill="hold" grpId="0" nodeType="withEffect">
                                  <p:stCondLst>
                                    <p:cond delay="0"/>
                                  </p:stCondLst>
                                  <p:childTnLst>
                                    <p:set>
                                      <p:cBhvr>
                                        <p:cTn id="65" dur="1" fill="hold">
                                          <p:stCondLst>
                                            <p:cond delay="0"/>
                                          </p:stCondLst>
                                        </p:cTn>
                                        <p:tgtEl>
                                          <p:spTgt spid="567340"/>
                                        </p:tgtEl>
                                        <p:attrNameLst>
                                          <p:attrName>style.visibility</p:attrName>
                                        </p:attrNameLst>
                                      </p:cBhvr>
                                      <p:to>
                                        <p:strVal val="visible"/>
                                      </p:to>
                                    </p:set>
                                    <p:anim calcmode="lin" valueType="num">
                                      <p:cBhvr additive="base">
                                        <p:cTn id="66" dur="100" fill="hold"/>
                                        <p:tgtEl>
                                          <p:spTgt spid="567340"/>
                                        </p:tgtEl>
                                        <p:attrNameLst>
                                          <p:attrName>ppt_x</p:attrName>
                                        </p:attrNameLst>
                                      </p:cBhvr>
                                      <p:tavLst>
                                        <p:tav tm="0">
                                          <p:val>
                                            <p:strVal val="0-#ppt_w/2"/>
                                          </p:val>
                                        </p:tav>
                                        <p:tav tm="100000">
                                          <p:val>
                                            <p:strVal val="#ppt_x"/>
                                          </p:val>
                                        </p:tav>
                                      </p:tavLst>
                                    </p:anim>
                                    <p:anim calcmode="lin" valueType="num">
                                      <p:cBhvr additive="base">
                                        <p:cTn id="67" dur="100" fill="hold"/>
                                        <p:tgtEl>
                                          <p:spTgt spid="567340"/>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567345"/>
                                        </p:tgtEl>
                                        <p:attrNameLst>
                                          <p:attrName>style.visibility</p:attrName>
                                        </p:attrNameLst>
                                      </p:cBhvr>
                                      <p:to>
                                        <p:strVal val="visible"/>
                                      </p:to>
                                    </p:set>
                                    <p:anim calcmode="lin" valueType="num">
                                      <p:cBhvr additive="base">
                                        <p:cTn id="70" dur="500" fill="hold"/>
                                        <p:tgtEl>
                                          <p:spTgt spid="567345"/>
                                        </p:tgtEl>
                                        <p:attrNameLst>
                                          <p:attrName>ppt_x</p:attrName>
                                        </p:attrNameLst>
                                      </p:cBhvr>
                                      <p:tavLst>
                                        <p:tav tm="0">
                                          <p:val>
                                            <p:strVal val="0-#ppt_w/2"/>
                                          </p:val>
                                        </p:tav>
                                        <p:tav tm="100000">
                                          <p:val>
                                            <p:strVal val="#ppt_x"/>
                                          </p:val>
                                        </p:tav>
                                      </p:tavLst>
                                    </p:anim>
                                    <p:anim calcmode="lin" valueType="num">
                                      <p:cBhvr additive="base">
                                        <p:cTn id="71" dur="500" fill="hold"/>
                                        <p:tgtEl>
                                          <p:spTgt spid="5673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2" fill="hold" display="0">
                  <p:stCondLst>
                    <p:cond delay="indefinite"/>
                  </p:stCondLst>
                  <p:endCondLst>
                    <p:cond evt="onPrev" delay="0">
                      <p:tgtEl>
                        <p:sldTgt/>
                      </p:tgtEl>
                    </p:cond>
                    <p:cond evt="onStopAudio" delay="0">
                      <p:tgtEl>
                        <p:sldTgt/>
                      </p:tgtEl>
                    </p:cond>
                  </p:endCondLst>
                </p:cTn>
                <p:tgtEl>
                  <p:spTgt spid="37"/>
                </p:tgtEl>
              </p:cMediaNode>
            </p:audio>
          </p:childTnLst>
        </p:cTn>
      </p:par>
    </p:tnLst>
    <p:bldLst>
      <p:bldP spid="567366" grpId="0" animBg="1"/>
      <p:bldP spid="567349" grpId="0" animBg="1"/>
      <p:bldP spid="567337" grpId="0" animBg="1"/>
      <p:bldP spid="567345" grpId="0" animBg="1"/>
      <p:bldP spid="567339" grpId="0" animBg="1"/>
      <p:bldP spid="567340" grpId="0" animBg="1"/>
      <p:bldP spid="567350" grpId="0" animBg="1"/>
      <p:bldP spid="567351" grpId="0" animBg="1"/>
      <p:bldP spid="567354" grpId="0" autoUpdateAnimBg="0"/>
      <p:bldP spid="567355" grpId="0" autoUpdateAnimBg="0"/>
      <p:bldP spid="567356" grpId="0" animBg="1"/>
      <p:bldP spid="567357" grpId="0" autoUpdateAnimBg="0"/>
      <p:bldP spid="567360" grpId="0" autoUpdateAnimBg="0"/>
      <p:bldP spid="567363" grpId="0" animBg="1"/>
      <p:bldP spid="56737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0" y="217488"/>
            <a:ext cx="9906000" cy="10302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nchor="ctr"/>
          <a:lstStyle/>
          <a:p>
            <a:pPr algn="l">
              <a:lnSpc>
                <a:spcPct val="90000"/>
              </a:lnSpc>
            </a:pPr>
            <a:r>
              <a:rPr lang="en-US" sz="3600">
                <a:solidFill>
                  <a:srgbClr val="006600"/>
                </a:solidFill>
              </a:rPr>
              <a:t>Scenario 1 </a:t>
            </a:r>
            <a:r>
              <a:rPr lang="en-US" sz="3600">
                <a:solidFill>
                  <a:srgbClr val="006600"/>
                </a:solidFill>
                <a:cs typeface="Arial" charset="0"/>
              </a:rPr>
              <a:t>─ Rancher</a:t>
            </a:r>
            <a:endParaRPr lang="en-US" sz="3600">
              <a:solidFill>
                <a:srgbClr val="006600"/>
              </a:solidFill>
            </a:endParaRPr>
          </a:p>
        </p:txBody>
      </p:sp>
      <p:grpSp>
        <p:nvGrpSpPr>
          <p:cNvPr id="20483" name="Group 4"/>
          <p:cNvGrpSpPr>
            <a:grpSpLocks/>
          </p:cNvGrpSpPr>
          <p:nvPr/>
        </p:nvGrpSpPr>
        <p:grpSpPr bwMode="auto">
          <a:xfrm>
            <a:off x="2190750" y="1830388"/>
            <a:ext cx="225425" cy="3606800"/>
            <a:chOff x="1084" y="1153"/>
            <a:chExt cx="148" cy="2272"/>
          </a:xfrm>
        </p:grpSpPr>
        <p:grpSp>
          <p:nvGrpSpPr>
            <p:cNvPr id="20520" name="Group 5"/>
            <p:cNvGrpSpPr>
              <a:grpSpLocks/>
            </p:cNvGrpSpPr>
            <p:nvPr/>
          </p:nvGrpSpPr>
          <p:grpSpPr bwMode="auto">
            <a:xfrm>
              <a:off x="1084" y="2428"/>
              <a:ext cx="148" cy="997"/>
              <a:chOff x="1084" y="2428"/>
              <a:chExt cx="148" cy="997"/>
            </a:xfrm>
          </p:grpSpPr>
          <p:sp>
            <p:nvSpPr>
              <p:cNvPr id="644102" name="Line 6"/>
              <p:cNvSpPr>
                <a:spLocks noChangeShapeType="1"/>
              </p:cNvSpPr>
              <p:nvPr/>
            </p:nvSpPr>
            <p:spPr bwMode="auto">
              <a:xfrm>
                <a:off x="1084" y="2428"/>
                <a:ext cx="148" cy="0"/>
              </a:xfrm>
              <a:prstGeom prst="line">
                <a:avLst/>
              </a:prstGeom>
              <a:noFill/>
              <a:ln w="25400">
                <a:solidFill>
                  <a:srgbClr val="FAFD00"/>
                </a:solidFill>
                <a:round/>
                <a:headEnd/>
                <a:tailEnd/>
              </a:ln>
              <a:effectLst>
                <a:outerShdw dist="35921" dir="2700000" algn="ctr" rotWithShape="0">
                  <a:srgbClr val="000000"/>
                </a:outerShdw>
              </a:effectLst>
            </p:spPr>
            <p:txBody>
              <a:bodyPr/>
              <a:lstStyle/>
              <a:p>
                <a:pPr>
                  <a:defRPr/>
                </a:pPr>
                <a:endParaRPr lang="en-US" dirty="0"/>
              </a:p>
            </p:txBody>
          </p:sp>
          <p:sp>
            <p:nvSpPr>
              <p:cNvPr id="644103" name="Line 7"/>
              <p:cNvSpPr>
                <a:spLocks noChangeShapeType="1"/>
              </p:cNvSpPr>
              <p:nvPr/>
            </p:nvSpPr>
            <p:spPr bwMode="auto">
              <a:xfrm>
                <a:off x="1162" y="3179"/>
                <a:ext cx="48" cy="0"/>
              </a:xfrm>
              <a:prstGeom prst="line">
                <a:avLst/>
              </a:prstGeom>
              <a:noFill/>
              <a:ln w="25400">
                <a:solidFill>
                  <a:srgbClr val="FAFD00"/>
                </a:solidFill>
                <a:round/>
                <a:headEnd/>
                <a:tailEnd/>
              </a:ln>
              <a:effectLst>
                <a:outerShdw dist="35921" dir="2700000" algn="ctr" rotWithShape="0">
                  <a:srgbClr val="000000"/>
                </a:outerShdw>
              </a:effectLst>
            </p:spPr>
            <p:txBody>
              <a:bodyPr/>
              <a:lstStyle/>
              <a:p>
                <a:pPr>
                  <a:defRPr/>
                </a:pPr>
                <a:endParaRPr lang="en-US" dirty="0"/>
              </a:p>
            </p:txBody>
          </p:sp>
          <p:sp>
            <p:nvSpPr>
              <p:cNvPr id="644104" name="Line 8"/>
              <p:cNvSpPr>
                <a:spLocks noChangeShapeType="1"/>
              </p:cNvSpPr>
              <p:nvPr/>
            </p:nvSpPr>
            <p:spPr bwMode="auto">
              <a:xfrm>
                <a:off x="1162" y="3425"/>
                <a:ext cx="48" cy="0"/>
              </a:xfrm>
              <a:prstGeom prst="line">
                <a:avLst/>
              </a:prstGeom>
              <a:noFill/>
              <a:ln w="25400">
                <a:solidFill>
                  <a:srgbClr val="FAFD00"/>
                </a:solidFill>
                <a:round/>
                <a:headEnd/>
                <a:tailEnd/>
              </a:ln>
              <a:effectLst>
                <a:outerShdw dist="35921" dir="2700000" algn="ctr" rotWithShape="0">
                  <a:srgbClr val="000000"/>
                </a:outerShdw>
              </a:effectLst>
            </p:spPr>
            <p:txBody>
              <a:bodyPr/>
              <a:lstStyle/>
              <a:p>
                <a:pPr>
                  <a:defRPr/>
                </a:pPr>
                <a:endParaRPr lang="en-US" dirty="0"/>
              </a:p>
            </p:txBody>
          </p:sp>
          <p:sp>
            <p:nvSpPr>
              <p:cNvPr id="644105" name="Line 9"/>
              <p:cNvSpPr>
                <a:spLocks noChangeShapeType="1"/>
              </p:cNvSpPr>
              <p:nvPr/>
            </p:nvSpPr>
            <p:spPr bwMode="auto">
              <a:xfrm>
                <a:off x="1162" y="2937"/>
                <a:ext cx="48" cy="0"/>
              </a:xfrm>
              <a:prstGeom prst="line">
                <a:avLst/>
              </a:prstGeom>
              <a:noFill/>
              <a:ln w="25400">
                <a:solidFill>
                  <a:srgbClr val="FAFD00"/>
                </a:solidFill>
                <a:round/>
                <a:headEnd/>
                <a:tailEnd/>
              </a:ln>
              <a:effectLst>
                <a:outerShdw dist="35921" dir="2700000" algn="ctr" rotWithShape="0">
                  <a:srgbClr val="000000"/>
                </a:outerShdw>
              </a:effectLst>
            </p:spPr>
            <p:txBody>
              <a:bodyPr/>
              <a:lstStyle/>
              <a:p>
                <a:pPr>
                  <a:defRPr/>
                </a:pPr>
                <a:endParaRPr lang="en-US" dirty="0"/>
              </a:p>
            </p:txBody>
          </p:sp>
          <p:sp>
            <p:nvSpPr>
              <p:cNvPr id="644106" name="Line 10"/>
              <p:cNvSpPr>
                <a:spLocks noChangeShapeType="1"/>
              </p:cNvSpPr>
              <p:nvPr/>
            </p:nvSpPr>
            <p:spPr bwMode="auto">
              <a:xfrm>
                <a:off x="1162" y="2689"/>
                <a:ext cx="48" cy="0"/>
              </a:xfrm>
              <a:prstGeom prst="line">
                <a:avLst/>
              </a:prstGeom>
              <a:noFill/>
              <a:ln w="25400">
                <a:solidFill>
                  <a:srgbClr val="FAFD00"/>
                </a:solidFill>
                <a:round/>
                <a:headEnd/>
                <a:tailEnd/>
              </a:ln>
              <a:effectLst>
                <a:outerShdw dist="35921" dir="2700000" algn="ctr" rotWithShape="0">
                  <a:srgbClr val="000000"/>
                </a:outerShdw>
              </a:effectLst>
            </p:spPr>
            <p:txBody>
              <a:bodyPr/>
              <a:lstStyle/>
              <a:p>
                <a:pPr>
                  <a:defRPr/>
                </a:pPr>
                <a:endParaRPr lang="en-US" dirty="0"/>
              </a:p>
            </p:txBody>
          </p:sp>
        </p:grpSp>
        <p:grpSp>
          <p:nvGrpSpPr>
            <p:cNvPr id="20521" name="Group 11"/>
            <p:cNvGrpSpPr>
              <a:grpSpLocks/>
            </p:cNvGrpSpPr>
            <p:nvPr/>
          </p:nvGrpSpPr>
          <p:grpSpPr bwMode="auto">
            <a:xfrm>
              <a:off x="1084" y="1153"/>
              <a:ext cx="148" cy="997"/>
              <a:chOff x="1084" y="2428"/>
              <a:chExt cx="148" cy="997"/>
            </a:xfrm>
          </p:grpSpPr>
          <p:sp>
            <p:nvSpPr>
              <p:cNvPr id="644108" name="Line 12"/>
              <p:cNvSpPr>
                <a:spLocks noChangeShapeType="1"/>
              </p:cNvSpPr>
              <p:nvPr/>
            </p:nvSpPr>
            <p:spPr bwMode="auto">
              <a:xfrm>
                <a:off x="1084" y="2428"/>
                <a:ext cx="148" cy="0"/>
              </a:xfrm>
              <a:prstGeom prst="line">
                <a:avLst/>
              </a:prstGeom>
              <a:noFill/>
              <a:ln w="25400">
                <a:solidFill>
                  <a:srgbClr val="FAFD00"/>
                </a:solidFill>
                <a:round/>
                <a:headEnd/>
                <a:tailEnd/>
              </a:ln>
              <a:effectLst>
                <a:outerShdw dist="35921" dir="2700000" algn="ctr" rotWithShape="0">
                  <a:srgbClr val="000000"/>
                </a:outerShdw>
              </a:effectLst>
            </p:spPr>
            <p:txBody>
              <a:bodyPr/>
              <a:lstStyle/>
              <a:p>
                <a:pPr>
                  <a:defRPr/>
                </a:pPr>
                <a:endParaRPr lang="en-US" dirty="0"/>
              </a:p>
            </p:txBody>
          </p:sp>
          <p:sp>
            <p:nvSpPr>
              <p:cNvPr id="644109" name="Line 13"/>
              <p:cNvSpPr>
                <a:spLocks noChangeShapeType="1"/>
              </p:cNvSpPr>
              <p:nvPr/>
            </p:nvSpPr>
            <p:spPr bwMode="auto">
              <a:xfrm>
                <a:off x="1162" y="3179"/>
                <a:ext cx="48" cy="0"/>
              </a:xfrm>
              <a:prstGeom prst="line">
                <a:avLst/>
              </a:prstGeom>
              <a:noFill/>
              <a:ln w="25400">
                <a:solidFill>
                  <a:srgbClr val="FAFD00"/>
                </a:solidFill>
                <a:round/>
                <a:headEnd/>
                <a:tailEnd/>
              </a:ln>
              <a:effectLst>
                <a:outerShdw dist="35921" dir="2700000" algn="ctr" rotWithShape="0">
                  <a:srgbClr val="000000"/>
                </a:outerShdw>
              </a:effectLst>
            </p:spPr>
            <p:txBody>
              <a:bodyPr/>
              <a:lstStyle/>
              <a:p>
                <a:pPr>
                  <a:defRPr/>
                </a:pPr>
                <a:endParaRPr lang="en-US" dirty="0"/>
              </a:p>
            </p:txBody>
          </p:sp>
          <p:sp>
            <p:nvSpPr>
              <p:cNvPr id="644110" name="Line 14"/>
              <p:cNvSpPr>
                <a:spLocks noChangeShapeType="1"/>
              </p:cNvSpPr>
              <p:nvPr/>
            </p:nvSpPr>
            <p:spPr bwMode="auto">
              <a:xfrm>
                <a:off x="1162" y="3425"/>
                <a:ext cx="48" cy="0"/>
              </a:xfrm>
              <a:prstGeom prst="line">
                <a:avLst/>
              </a:prstGeom>
              <a:noFill/>
              <a:ln w="25400">
                <a:solidFill>
                  <a:srgbClr val="FAFD00"/>
                </a:solidFill>
                <a:round/>
                <a:headEnd/>
                <a:tailEnd/>
              </a:ln>
              <a:effectLst>
                <a:outerShdw dist="35921" dir="2700000" algn="ctr" rotWithShape="0">
                  <a:srgbClr val="000000"/>
                </a:outerShdw>
              </a:effectLst>
            </p:spPr>
            <p:txBody>
              <a:bodyPr/>
              <a:lstStyle/>
              <a:p>
                <a:pPr>
                  <a:defRPr/>
                </a:pPr>
                <a:endParaRPr lang="en-US" dirty="0"/>
              </a:p>
            </p:txBody>
          </p:sp>
          <p:sp>
            <p:nvSpPr>
              <p:cNvPr id="644111" name="Line 15"/>
              <p:cNvSpPr>
                <a:spLocks noChangeShapeType="1"/>
              </p:cNvSpPr>
              <p:nvPr/>
            </p:nvSpPr>
            <p:spPr bwMode="auto">
              <a:xfrm>
                <a:off x="1162" y="2937"/>
                <a:ext cx="48" cy="0"/>
              </a:xfrm>
              <a:prstGeom prst="line">
                <a:avLst/>
              </a:prstGeom>
              <a:noFill/>
              <a:ln w="25400">
                <a:solidFill>
                  <a:srgbClr val="FAFD00"/>
                </a:solidFill>
                <a:round/>
                <a:headEnd/>
                <a:tailEnd/>
              </a:ln>
              <a:effectLst>
                <a:outerShdw dist="35921" dir="2700000" algn="ctr" rotWithShape="0">
                  <a:srgbClr val="000000"/>
                </a:outerShdw>
              </a:effectLst>
            </p:spPr>
            <p:txBody>
              <a:bodyPr/>
              <a:lstStyle/>
              <a:p>
                <a:pPr>
                  <a:defRPr/>
                </a:pPr>
                <a:endParaRPr lang="en-US" dirty="0"/>
              </a:p>
            </p:txBody>
          </p:sp>
          <p:sp>
            <p:nvSpPr>
              <p:cNvPr id="644112" name="Line 16"/>
              <p:cNvSpPr>
                <a:spLocks noChangeShapeType="1"/>
              </p:cNvSpPr>
              <p:nvPr/>
            </p:nvSpPr>
            <p:spPr bwMode="auto">
              <a:xfrm>
                <a:off x="1162" y="2689"/>
                <a:ext cx="48" cy="0"/>
              </a:xfrm>
              <a:prstGeom prst="line">
                <a:avLst/>
              </a:prstGeom>
              <a:noFill/>
              <a:ln w="25400">
                <a:solidFill>
                  <a:srgbClr val="FAFD00"/>
                </a:solidFill>
                <a:round/>
                <a:headEnd/>
                <a:tailEnd/>
              </a:ln>
              <a:effectLst>
                <a:outerShdw dist="35921" dir="2700000" algn="ctr" rotWithShape="0">
                  <a:srgbClr val="000000"/>
                </a:outerShdw>
              </a:effectLst>
            </p:spPr>
            <p:txBody>
              <a:bodyPr/>
              <a:lstStyle/>
              <a:p>
                <a:pPr>
                  <a:defRPr/>
                </a:pPr>
                <a:endParaRPr lang="en-US" dirty="0"/>
              </a:p>
            </p:txBody>
          </p:sp>
        </p:grpSp>
      </p:grpSp>
      <p:sp>
        <p:nvSpPr>
          <p:cNvPr id="644113" name="Rectangle 17"/>
          <p:cNvSpPr>
            <a:spLocks noChangeArrowheads="1"/>
          </p:cNvSpPr>
          <p:nvPr/>
        </p:nvSpPr>
        <p:spPr bwMode="auto">
          <a:xfrm>
            <a:off x="2438400" y="1828800"/>
            <a:ext cx="5554662" cy="4019550"/>
          </a:xfrm>
          <a:prstGeom prst="rect">
            <a:avLst/>
          </a:prstGeom>
          <a:gradFill rotWithShape="0">
            <a:gsLst>
              <a:gs pos="0">
                <a:srgbClr val="FF0000"/>
              </a:gs>
              <a:gs pos="100000">
                <a:srgbClr val="FF0000">
                  <a:gamma/>
                  <a:shade val="46275"/>
                  <a:invGamma/>
                </a:srgbClr>
              </a:gs>
            </a:gsLst>
            <a:lin ang="5400000" scaled="1"/>
          </a:gradFill>
          <a:ln w="25400">
            <a:noFill/>
            <a:miter lim="800000"/>
            <a:headEnd/>
            <a:tailEnd/>
          </a:ln>
          <a:effectLst>
            <a:outerShdw dist="35921" dir="2700000" algn="ctr" rotWithShape="0">
              <a:srgbClr val="000000"/>
            </a:outerShdw>
          </a:effectLst>
        </p:spPr>
        <p:txBody>
          <a:bodyPr wrap="none" anchor="ctr"/>
          <a:lstStyle/>
          <a:p>
            <a:pPr>
              <a:defRPr/>
            </a:pPr>
            <a:endParaRPr lang="en-US" dirty="0">
              <a:solidFill>
                <a:srgbClr val="010000"/>
              </a:solidFill>
            </a:endParaRPr>
          </a:p>
        </p:txBody>
      </p:sp>
      <p:sp>
        <p:nvSpPr>
          <p:cNvPr id="644116" name="Line 20"/>
          <p:cNvSpPr>
            <a:spLocks noChangeShapeType="1"/>
          </p:cNvSpPr>
          <p:nvPr/>
        </p:nvSpPr>
        <p:spPr bwMode="auto">
          <a:xfrm>
            <a:off x="2309813" y="3856038"/>
            <a:ext cx="85725" cy="1587"/>
          </a:xfrm>
          <a:prstGeom prst="line">
            <a:avLst/>
          </a:prstGeom>
          <a:noFill/>
          <a:ln w="25400">
            <a:solidFill>
              <a:srgbClr val="FAFD00"/>
            </a:solidFill>
            <a:round/>
            <a:headEnd/>
            <a:tailEnd/>
          </a:ln>
          <a:effectLst>
            <a:outerShdw dist="35921" dir="2700000" algn="ctr" rotWithShape="0">
              <a:srgbClr val="000000"/>
            </a:outerShdw>
          </a:effectLst>
        </p:spPr>
        <p:txBody>
          <a:bodyPr/>
          <a:lstStyle/>
          <a:p>
            <a:pPr>
              <a:defRPr/>
            </a:pPr>
            <a:endParaRPr lang="en-US" dirty="0"/>
          </a:p>
        </p:txBody>
      </p:sp>
      <p:sp>
        <p:nvSpPr>
          <p:cNvPr id="644118" name="Text Box 22"/>
          <p:cNvSpPr txBox="1">
            <a:spLocks noChangeArrowheads="1"/>
          </p:cNvSpPr>
          <p:nvPr/>
        </p:nvSpPr>
        <p:spPr bwMode="auto">
          <a:xfrm>
            <a:off x="1781175" y="3660775"/>
            <a:ext cx="385763" cy="366713"/>
          </a:xfrm>
          <a:prstGeom prst="rect">
            <a:avLst/>
          </a:prstGeom>
          <a:noFill/>
          <a:ln w="25400">
            <a:noFill/>
            <a:miter lim="800000"/>
            <a:headEnd/>
            <a:tailEnd/>
          </a:ln>
          <a:effectLst/>
        </p:spPr>
        <p:txBody>
          <a:bodyPr>
            <a:spAutoFit/>
          </a:bodyPr>
          <a:lstStyle/>
          <a:p>
            <a:pPr>
              <a:spcBef>
                <a:spcPct val="50000"/>
              </a:spcBef>
              <a:defRPr/>
            </a:pPr>
            <a:r>
              <a:rPr lang="en-US" sz="1800" dirty="0" smtClean="0"/>
              <a:t>.5</a:t>
            </a:r>
            <a:endParaRPr lang="en-US" sz="1800" dirty="0"/>
          </a:p>
        </p:txBody>
      </p:sp>
      <p:sp>
        <p:nvSpPr>
          <p:cNvPr id="644119" name="Text Box 23"/>
          <p:cNvSpPr txBox="1">
            <a:spLocks noChangeArrowheads="1"/>
          </p:cNvSpPr>
          <p:nvPr/>
        </p:nvSpPr>
        <p:spPr bwMode="auto">
          <a:xfrm>
            <a:off x="1825625" y="1595438"/>
            <a:ext cx="323850" cy="366712"/>
          </a:xfrm>
          <a:prstGeom prst="rect">
            <a:avLst/>
          </a:prstGeom>
          <a:noFill/>
          <a:ln w="25400">
            <a:noFill/>
            <a:miter lim="800000"/>
            <a:headEnd/>
            <a:tailEnd/>
          </a:ln>
          <a:effectLst/>
        </p:spPr>
        <p:txBody>
          <a:bodyPr>
            <a:spAutoFit/>
          </a:bodyPr>
          <a:lstStyle/>
          <a:p>
            <a:pPr>
              <a:spcBef>
                <a:spcPct val="50000"/>
              </a:spcBef>
              <a:defRPr/>
            </a:pPr>
            <a:r>
              <a:rPr lang="en-US" sz="1800" dirty="0"/>
              <a:t>1</a:t>
            </a:r>
          </a:p>
        </p:txBody>
      </p:sp>
      <p:sp>
        <p:nvSpPr>
          <p:cNvPr id="644120" name="Text Box 24"/>
          <p:cNvSpPr txBox="1">
            <a:spLocks noChangeArrowheads="1"/>
          </p:cNvSpPr>
          <p:nvPr/>
        </p:nvSpPr>
        <p:spPr bwMode="auto">
          <a:xfrm>
            <a:off x="1717675" y="5205413"/>
            <a:ext cx="533400" cy="366712"/>
          </a:xfrm>
          <a:prstGeom prst="rect">
            <a:avLst/>
          </a:prstGeom>
          <a:noFill/>
          <a:ln w="25400">
            <a:noFill/>
            <a:miter lim="800000"/>
            <a:headEnd/>
            <a:tailEnd/>
          </a:ln>
          <a:effectLst/>
        </p:spPr>
        <p:txBody>
          <a:bodyPr>
            <a:spAutoFit/>
          </a:bodyPr>
          <a:lstStyle/>
          <a:p>
            <a:pPr>
              <a:spcBef>
                <a:spcPct val="50000"/>
              </a:spcBef>
              <a:defRPr/>
            </a:pPr>
            <a:r>
              <a:rPr lang="en-US" sz="1800" dirty="0"/>
              <a:t>.1</a:t>
            </a:r>
          </a:p>
        </p:txBody>
      </p:sp>
      <p:sp>
        <p:nvSpPr>
          <p:cNvPr id="644121" name="Line 25"/>
          <p:cNvSpPr>
            <a:spLocks noChangeShapeType="1"/>
          </p:cNvSpPr>
          <p:nvPr/>
        </p:nvSpPr>
        <p:spPr bwMode="auto">
          <a:xfrm flipV="1">
            <a:off x="2438400" y="1827213"/>
            <a:ext cx="5483225" cy="1587"/>
          </a:xfrm>
          <a:prstGeom prst="line">
            <a:avLst/>
          </a:prstGeom>
          <a:noFill/>
          <a:ln w="76200">
            <a:solidFill>
              <a:srgbClr val="FAFD00"/>
            </a:solidFill>
            <a:prstDash val="sysDot"/>
            <a:round/>
            <a:headEnd/>
            <a:tailEnd/>
          </a:ln>
          <a:effectLst>
            <a:outerShdw dist="35921" dir="2700000" algn="ctr" rotWithShape="0">
              <a:srgbClr val="000000"/>
            </a:outerShdw>
          </a:effectLst>
        </p:spPr>
        <p:txBody>
          <a:bodyPr/>
          <a:lstStyle/>
          <a:p>
            <a:pPr>
              <a:defRPr/>
            </a:pPr>
            <a:endParaRPr lang="en-US" dirty="0"/>
          </a:p>
        </p:txBody>
      </p:sp>
      <p:sp>
        <p:nvSpPr>
          <p:cNvPr id="20491" name="Text Box 48"/>
          <p:cNvSpPr txBox="1">
            <a:spLocks noChangeArrowheads="1"/>
          </p:cNvSpPr>
          <p:nvPr/>
        </p:nvSpPr>
        <p:spPr bwMode="auto">
          <a:xfrm rot="-5400000">
            <a:off x="-189706" y="3386932"/>
            <a:ext cx="3263900"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wrap="none">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r>
              <a:rPr lang="en-US" sz="1800"/>
              <a:t>Probability of exceeding the</a:t>
            </a:r>
          </a:p>
          <a:p>
            <a:r>
              <a:rPr lang="en-US" sz="1800"/>
              <a:t>dose constraint</a:t>
            </a:r>
          </a:p>
        </p:txBody>
      </p:sp>
      <p:sp>
        <p:nvSpPr>
          <p:cNvPr id="644150" name="Freeform 54"/>
          <p:cNvSpPr>
            <a:spLocks/>
          </p:cNvSpPr>
          <p:nvPr/>
        </p:nvSpPr>
        <p:spPr bwMode="auto">
          <a:xfrm>
            <a:off x="2438400" y="1817688"/>
            <a:ext cx="5072062" cy="4049712"/>
          </a:xfrm>
          <a:custGeom>
            <a:avLst/>
            <a:gdLst/>
            <a:ahLst/>
            <a:cxnLst>
              <a:cxn ang="0">
                <a:pos x="0" y="2551"/>
              </a:cxn>
              <a:cxn ang="0">
                <a:pos x="238" y="2451"/>
              </a:cxn>
              <a:cxn ang="0">
                <a:pos x="595" y="2378"/>
              </a:cxn>
              <a:cxn ang="0">
                <a:pos x="851" y="2323"/>
              </a:cxn>
              <a:cxn ang="0">
                <a:pos x="1162" y="2231"/>
              </a:cxn>
              <a:cxn ang="0">
                <a:pos x="1646" y="2085"/>
              </a:cxn>
              <a:cxn ang="0">
                <a:pos x="1856" y="1975"/>
              </a:cxn>
              <a:cxn ang="0">
                <a:pos x="2149" y="1710"/>
              </a:cxn>
              <a:cxn ang="0">
                <a:pos x="2432" y="1262"/>
              </a:cxn>
              <a:cxn ang="0">
                <a:pos x="2624" y="256"/>
              </a:cxn>
              <a:cxn ang="0">
                <a:pos x="2716" y="147"/>
              </a:cxn>
              <a:cxn ang="0">
                <a:pos x="3008" y="19"/>
              </a:cxn>
              <a:cxn ang="0">
                <a:pos x="3310" y="0"/>
              </a:cxn>
            </a:cxnLst>
            <a:rect l="0" t="0" r="r" b="b"/>
            <a:pathLst>
              <a:path w="3310" h="2551">
                <a:moveTo>
                  <a:pt x="0" y="2551"/>
                </a:moveTo>
                <a:lnTo>
                  <a:pt x="238" y="2451"/>
                </a:lnTo>
                <a:lnTo>
                  <a:pt x="595" y="2378"/>
                </a:lnTo>
                <a:lnTo>
                  <a:pt x="851" y="2323"/>
                </a:lnTo>
                <a:lnTo>
                  <a:pt x="1162" y="2231"/>
                </a:lnTo>
                <a:lnTo>
                  <a:pt x="1646" y="2085"/>
                </a:lnTo>
                <a:lnTo>
                  <a:pt x="1856" y="1975"/>
                </a:lnTo>
                <a:lnTo>
                  <a:pt x="2149" y="1710"/>
                </a:lnTo>
                <a:lnTo>
                  <a:pt x="2432" y="1262"/>
                </a:lnTo>
                <a:lnTo>
                  <a:pt x="2624" y="256"/>
                </a:lnTo>
                <a:lnTo>
                  <a:pt x="2716" y="147"/>
                </a:lnTo>
                <a:lnTo>
                  <a:pt x="3008" y="19"/>
                </a:lnTo>
                <a:lnTo>
                  <a:pt x="3310" y="0"/>
                </a:lnTo>
              </a:path>
            </a:pathLst>
          </a:custGeom>
          <a:noFill/>
          <a:ln w="57150" cap="flat" cmpd="sng">
            <a:solidFill>
              <a:srgbClr val="21EB2F"/>
            </a:solidFill>
            <a:prstDash val="solid"/>
            <a:round/>
            <a:headEnd type="none" w="med" len="med"/>
            <a:tailEnd type="none" w="med" len="med"/>
          </a:ln>
          <a:effectLst>
            <a:outerShdw dist="35921" dir="2700000" algn="ctr" rotWithShape="0">
              <a:srgbClr val="000000"/>
            </a:outerShdw>
          </a:effectLst>
        </p:spPr>
        <p:txBody>
          <a:bodyPr/>
          <a:lstStyle/>
          <a:p>
            <a:pPr>
              <a:defRPr/>
            </a:pPr>
            <a:endParaRPr lang="en-US" dirty="0"/>
          </a:p>
        </p:txBody>
      </p:sp>
      <p:sp>
        <p:nvSpPr>
          <p:cNvPr id="644151" name="Freeform 55"/>
          <p:cNvSpPr>
            <a:spLocks/>
          </p:cNvSpPr>
          <p:nvPr/>
        </p:nvSpPr>
        <p:spPr bwMode="auto">
          <a:xfrm>
            <a:off x="2481263" y="1843088"/>
            <a:ext cx="3895725" cy="3962400"/>
          </a:xfrm>
          <a:custGeom>
            <a:avLst/>
            <a:gdLst/>
            <a:ahLst/>
            <a:cxnLst>
              <a:cxn ang="0">
                <a:pos x="0" y="2496"/>
              </a:cxn>
              <a:cxn ang="0">
                <a:pos x="375" y="1664"/>
              </a:cxn>
              <a:cxn ang="0">
                <a:pos x="677" y="1152"/>
              </a:cxn>
              <a:cxn ang="0">
                <a:pos x="1107" y="723"/>
              </a:cxn>
              <a:cxn ang="0">
                <a:pos x="1573" y="357"/>
              </a:cxn>
              <a:cxn ang="0">
                <a:pos x="2012" y="73"/>
              </a:cxn>
              <a:cxn ang="0">
                <a:pos x="2314" y="9"/>
              </a:cxn>
              <a:cxn ang="0">
                <a:pos x="2542" y="0"/>
              </a:cxn>
            </a:cxnLst>
            <a:rect l="0" t="0" r="r" b="b"/>
            <a:pathLst>
              <a:path w="2542" h="2496">
                <a:moveTo>
                  <a:pt x="0" y="2496"/>
                </a:moveTo>
                <a:lnTo>
                  <a:pt x="375" y="1664"/>
                </a:lnTo>
                <a:lnTo>
                  <a:pt x="677" y="1152"/>
                </a:lnTo>
                <a:lnTo>
                  <a:pt x="1107" y="723"/>
                </a:lnTo>
                <a:lnTo>
                  <a:pt x="1573" y="357"/>
                </a:lnTo>
                <a:lnTo>
                  <a:pt x="2012" y="73"/>
                </a:lnTo>
                <a:lnTo>
                  <a:pt x="2314" y="9"/>
                </a:lnTo>
                <a:lnTo>
                  <a:pt x="2542" y="0"/>
                </a:lnTo>
              </a:path>
            </a:pathLst>
          </a:custGeom>
          <a:noFill/>
          <a:ln w="76200" cap="flat" cmpd="sng">
            <a:solidFill>
              <a:srgbClr val="FAFD00"/>
            </a:solidFill>
            <a:prstDash val="solid"/>
            <a:round/>
            <a:headEnd type="none" w="med" len="med"/>
            <a:tailEnd type="none" w="med" len="med"/>
          </a:ln>
          <a:effectLst>
            <a:outerShdw dist="35921" dir="2700000" algn="ctr" rotWithShape="0">
              <a:srgbClr val="000000"/>
            </a:outerShdw>
          </a:effectLst>
        </p:spPr>
        <p:txBody>
          <a:bodyPr/>
          <a:lstStyle/>
          <a:p>
            <a:pPr>
              <a:defRPr/>
            </a:pPr>
            <a:endParaRPr lang="en-US" dirty="0"/>
          </a:p>
        </p:txBody>
      </p:sp>
      <p:sp>
        <p:nvSpPr>
          <p:cNvPr id="644152" name="Line 56"/>
          <p:cNvSpPr>
            <a:spLocks noChangeShapeType="1"/>
          </p:cNvSpPr>
          <p:nvPr/>
        </p:nvSpPr>
        <p:spPr bwMode="auto">
          <a:xfrm>
            <a:off x="4498975" y="2249488"/>
            <a:ext cx="531813" cy="0"/>
          </a:xfrm>
          <a:prstGeom prst="line">
            <a:avLst/>
          </a:prstGeom>
          <a:noFill/>
          <a:ln w="3810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644153" name="Text Box 57"/>
          <p:cNvSpPr txBox="1">
            <a:spLocks noChangeArrowheads="1"/>
          </p:cNvSpPr>
          <p:nvPr/>
        </p:nvSpPr>
        <p:spPr bwMode="auto">
          <a:xfrm>
            <a:off x="2378075" y="1884363"/>
            <a:ext cx="2268538" cy="727075"/>
          </a:xfrm>
          <a:prstGeom prst="rect">
            <a:avLst/>
          </a:prstGeom>
          <a:solidFill>
            <a:srgbClr val="FFFFFF"/>
          </a:solidFill>
          <a:ln w="25400">
            <a:solidFill>
              <a:srgbClr val="000000"/>
            </a:solidFill>
            <a:miter lim="800000"/>
            <a:headEnd/>
            <a:tailEnd/>
          </a:ln>
          <a:effectLst>
            <a:outerShdw dist="35921" dir="2700000" algn="ctr" rotWithShape="0">
              <a:srgbClr val="000000"/>
            </a:outerShdw>
          </a:effectLst>
        </p:spPr>
        <p:txBody>
          <a:bodyPr>
            <a:spAutoFit/>
          </a:bodyPr>
          <a:lstStyle/>
          <a:p>
            <a:pPr>
              <a:defRPr/>
            </a:pPr>
            <a:r>
              <a:rPr lang="en-US" sz="2000" dirty="0">
                <a:solidFill>
                  <a:srgbClr val="000000"/>
                </a:solidFill>
              </a:rPr>
              <a:t>Rancher with fire probability = 1</a:t>
            </a:r>
          </a:p>
        </p:txBody>
      </p:sp>
      <p:sp>
        <p:nvSpPr>
          <p:cNvPr id="644154" name="Line 58"/>
          <p:cNvSpPr>
            <a:spLocks noChangeShapeType="1"/>
          </p:cNvSpPr>
          <p:nvPr/>
        </p:nvSpPr>
        <p:spPr bwMode="auto">
          <a:xfrm flipH="1" flipV="1">
            <a:off x="6486525" y="2265363"/>
            <a:ext cx="631825" cy="406400"/>
          </a:xfrm>
          <a:prstGeom prst="line">
            <a:avLst/>
          </a:prstGeom>
          <a:noFill/>
          <a:ln w="3810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644155" name="Text Box 59"/>
          <p:cNvSpPr txBox="1">
            <a:spLocks noChangeArrowheads="1"/>
          </p:cNvSpPr>
          <p:nvPr/>
        </p:nvSpPr>
        <p:spPr bwMode="auto">
          <a:xfrm>
            <a:off x="7007225" y="2282825"/>
            <a:ext cx="2268538" cy="727075"/>
          </a:xfrm>
          <a:prstGeom prst="rect">
            <a:avLst/>
          </a:prstGeom>
          <a:solidFill>
            <a:srgbClr val="FFFFFF"/>
          </a:solidFill>
          <a:ln w="25400">
            <a:solidFill>
              <a:srgbClr val="000000"/>
            </a:solidFill>
            <a:miter lim="800000"/>
            <a:headEnd/>
            <a:tailEnd/>
          </a:ln>
          <a:effectLst>
            <a:outerShdw dist="35921" dir="2700000" algn="ctr" rotWithShape="0">
              <a:srgbClr val="000000"/>
            </a:outerShdw>
          </a:effectLst>
        </p:spPr>
        <p:txBody>
          <a:bodyPr>
            <a:spAutoFit/>
          </a:bodyPr>
          <a:lstStyle/>
          <a:p>
            <a:pPr>
              <a:defRPr/>
            </a:pPr>
            <a:r>
              <a:rPr lang="en-US" sz="2000" dirty="0">
                <a:solidFill>
                  <a:srgbClr val="000000"/>
                </a:solidFill>
              </a:rPr>
              <a:t>Rancher with probabilistic fire</a:t>
            </a:r>
          </a:p>
        </p:txBody>
      </p:sp>
      <p:sp>
        <p:nvSpPr>
          <p:cNvPr id="20500" name="Text Box 46"/>
          <p:cNvSpPr txBox="1">
            <a:spLocks noChangeArrowheads="1"/>
          </p:cNvSpPr>
          <p:nvPr/>
        </p:nvSpPr>
        <p:spPr bwMode="auto">
          <a:xfrm>
            <a:off x="2279650" y="5965825"/>
            <a:ext cx="360363"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endParaRPr lang="en-US" sz="1800"/>
          </a:p>
        </p:txBody>
      </p:sp>
      <p:sp>
        <p:nvSpPr>
          <p:cNvPr id="644115" name="Line 19"/>
          <p:cNvSpPr>
            <a:spLocks noChangeShapeType="1"/>
          </p:cNvSpPr>
          <p:nvPr/>
        </p:nvSpPr>
        <p:spPr bwMode="auto">
          <a:xfrm flipV="1">
            <a:off x="2398712" y="5865812"/>
            <a:ext cx="5602288" cy="1588"/>
          </a:xfrm>
          <a:prstGeom prst="line">
            <a:avLst/>
          </a:prstGeom>
          <a:noFill/>
          <a:ln w="25400">
            <a:solidFill>
              <a:srgbClr val="FAFD00"/>
            </a:solidFill>
            <a:round/>
            <a:headEnd/>
            <a:tailEnd/>
          </a:ln>
          <a:effectLst>
            <a:outerShdw dist="35921" dir="2700000" algn="ctr" rotWithShape="0">
              <a:srgbClr val="000000"/>
            </a:outerShdw>
          </a:effectLst>
        </p:spPr>
        <p:txBody>
          <a:bodyPr/>
          <a:lstStyle/>
          <a:p>
            <a:pPr>
              <a:defRPr/>
            </a:pPr>
            <a:endParaRPr lang="en-US" dirty="0"/>
          </a:p>
        </p:txBody>
      </p:sp>
      <p:sp>
        <p:nvSpPr>
          <p:cNvPr id="20502" name="Line 21"/>
          <p:cNvSpPr>
            <a:spLocks noChangeShapeType="1"/>
          </p:cNvSpPr>
          <p:nvPr/>
        </p:nvSpPr>
        <p:spPr bwMode="auto">
          <a:xfrm>
            <a:off x="5357813" y="6513513"/>
            <a:ext cx="1863725" cy="1587"/>
          </a:xfrm>
          <a:prstGeom prst="line">
            <a:avLst/>
          </a:prstGeom>
          <a:noFill/>
          <a:ln w="57150">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644125" name="Line 29"/>
          <p:cNvSpPr>
            <a:spLocks noChangeShapeType="1"/>
          </p:cNvSpPr>
          <p:nvPr/>
        </p:nvSpPr>
        <p:spPr bwMode="auto">
          <a:xfrm rot="5400000">
            <a:off x="5536406" y="5914232"/>
            <a:ext cx="147637" cy="0"/>
          </a:xfrm>
          <a:prstGeom prst="line">
            <a:avLst/>
          </a:prstGeom>
          <a:noFill/>
          <a:ln w="25400">
            <a:solidFill>
              <a:srgbClr val="FAFD00"/>
            </a:solidFill>
            <a:round/>
            <a:headEnd/>
            <a:tailEnd/>
          </a:ln>
          <a:effectLst>
            <a:outerShdw dist="35921" dir="2700000" algn="ctr" rotWithShape="0">
              <a:srgbClr val="000000"/>
            </a:outerShdw>
          </a:effectLst>
        </p:spPr>
        <p:txBody>
          <a:bodyPr/>
          <a:lstStyle/>
          <a:p>
            <a:pPr>
              <a:defRPr/>
            </a:pPr>
            <a:endParaRPr lang="en-US" dirty="0"/>
          </a:p>
        </p:txBody>
      </p:sp>
      <p:sp>
        <p:nvSpPr>
          <p:cNvPr id="20504" name="Text Box 47"/>
          <p:cNvSpPr txBox="1">
            <a:spLocks noChangeArrowheads="1"/>
          </p:cNvSpPr>
          <p:nvPr/>
        </p:nvSpPr>
        <p:spPr bwMode="auto">
          <a:xfrm>
            <a:off x="3236913" y="6302375"/>
            <a:ext cx="2117725"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wrap="none">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r>
              <a:rPr lang="en-US" sz="1800" baseline="30000"/>
              <a:t>239+240 </a:t>
            </a:r>
            <a:r>
              <a:rPr lang="en-US" sz="1800"/>
              <a:t>Pu (Bq kg</a:t>
            </a:r>
            <a:r>
              <a:rPr lang="en-US" sz="1800" baseline="30000"/>
              <a:t>-1</a:t>
            </a:r>
            <a:r>
              <a:rPr lang="en-US" sz="1800"/>
              <a:t>)</a:t>
            </a:r>
          </a:p>
        </p:txBody>
      </p:sp>
      <p:sp>
        <p:nvSpPr>
          <p:cNvPr id="644156" name="Line 60"/>
          <p:cNvSpPr>
            <a:spLocks noChangeShapeType="1"/>
          </p:cNvSpPr>
          <p:nvPr/>
        </p:nvSpPr>
        <p:spPr bwMode="auto">
          <a:xfrm rot="5400000">
            <a:off x="3375819" y="5914232"/>
            <a:ext cx="147637" cy="0"/>
          </a:xfrm>
          <a:prstGeom prst="line">
            <a:avLst/>
          </a:prstGeom>
          <a:noFill/>
          <a:ln w="25400">
            <a:solidFill>
              <a:srgbClr val="FAFD00"/>
            </a:solidFill>
            <a:round/>
            <a:headEnd/>
            <a:tailEnd/>
          </a:ln>
          <a:effectLst>
            <a:outerShdw dist="35921" dir="2700000" algn="ctr" rotWithShape="0">
              <a:srgbClr val="000000"/>
            </a:outerShdw>
          </a:effectLst>
        </p:spPr>
        <p:txBody>
          <a:bodyPr/>
          <a:lstStyle/>
          <a:p>
            <a:pPr>
              <a:defRPr/>
            </a:pPr>
            <a:endParaRPr lang="en-US" dirty="0"/>
          </a:p>
        </p:txBody>
      </p:sp>
      <p:sp>
        <p:nvSpPr>
          <p:cNvPr id="644157" name="Line 61"/>
          <p:cNvSpPr>
            <a:spLocks noChangeShapeType="1"/>
          </p:cNvSpPr>
          <p:nvPr/>
        </p:nvSpPr>
        <p:spPr bwMode="auto">
          <a:xfrm rot="5400000">
            <a:off x="4480719" y="5914232"/>
            <a:ext cx="147637" cy="0"/>
          </a:xfrm>
          <a:prstGeom prst="line">
            <a:avLst/>
          </a:prstGeom>
          <a:noFill/>
          <a:ln w="25400">
            <a:solidFill>
              <a:srgbClr val="FAFD00"/>
            </a:solidFill>
            <a:round/>
            <a:headEnd/>
            <a:tailEnd/>
          </a:ln>
          <a:effectLst>
            <a:outerShdw dist="35921" dir="2700000" algn="ctr" rotWithShape="0">
              <a:srgbClr val="000000"/>
            </a:outerShdw>
          </a:effectLst>
        </p:spPr>
        <p:txBody>
          <a:bodyPr/>
          <a:lstStyle/>
          <a:p>
            <a:pPr>
              <a:defRPr/>
            </a:pPr>
            <a:endParaRPr lang="en-US" dirty="0"/>
          </a:p>
        </p:txBody>
      </p:sp>
      <p:sp>
        <p:nvSpPr>
          <p:cNvPr id="644158" name="Line 62"/>
          <p:cNvSpPr>
            <a:spLocks noChangeShapeType="1"/>
          </p:cNvSpPr>
          <p:nvPr/>
        </p:nvSpPr>
        <p:spPr bwMode="auto">
          <a:xfrm rot="5400000">
            <a:off x="6568281" y="5914232"/>
            <a:ext cx="147637" cy="0"/>
          </a:xfrm>
          <a:prstGeom prst="line">
            <a:avLst/>
          </a:prstGeom>
          <a:noFill/>
          <a:ln w="25400">
            <a:solidFill>
              <a:srgbClr val="FAFD00"/>
            </a:solidFill>
            <a:round/>
            <a:headEnd/>
            <a:tailEnd/>
          </a:ln>
          <a:effectLst>
            <a:outerShdw dist="35921" dir="2700000" algn="ctr" rotWithShape="0">
              <a:srgbClr val="000000"/>
            </a:outerShdw>
          </a:effectLst>
        </p:spPr>
        <p:txBody>
          <a:bodyPr/>
          <a:lstStyle/>
          <a:p>
            <a:pPr>
              <a:defRPr/>
            </a:pPr>
            <a:endParaRPr lang="en-US" dirty="0"/>
          </a:p>
        </p:txBody>
      </p:sp>
      <p:sp>
        <p:nvSpPr>
          <p:cNvPr id="644159" name="Line 63"/>
          <p:cNvSpPr>
            <a:spLocks noChangeShapeType="1"/>
          </p:cNvSpPr>
          <p:nvPr/>
        </p:nvSpPr>
        <p:spPr bwMode="auto">
          <a:xfrm rot="5400000">
            <a:off x="7644606" y="5914232"/>
            <a:ext cx="147637" cy="0"/>
          </a:xfrm>
          <a:prstGeom prst="line">
            <a:avLst/>
          </a:prstGeom>
          <a:noFill/>
          <a:ln w="25400">
            <a:solidFill>
              <a:srgbClr val="FAFD00"/>
            </a:solidFill>
            <a:round/>
            <a:headEnd/>
            <a:tailEnd/>
          </a:ln>
          <a:effectLst>
            <a:outerShdw dist="35921" dir="2700000" algn="ctr" rotWithShape="0">
              <a:srgbClr val="000000"/>
            </a:outerShdw>
          </a:effectLst>
        </p:spPr>
        <p:txBody>
          <a:bodyPr/>
          <a:lstStyle/>
          <a:p>
            <a:pPr>
              <a:defRPr/>
            </a:pPr>
            <a:endParaRPr lang="en-US" dirty="0"/>
          </a:p>
        </p:txBody>
      </p:sp>
      <p:sp>
        <p:nvSpPr>
          <p:cNvPr id="20509" name="Text Box 43"/>
          <p:cNvSpPr txBox="1">
            <a:spLocks noChangeArrowheads="1"/>
          </p:cNvSpPr>
          <p:nvPr/>
        </p:nvSpPr>
        <p:spPr bwMode="auto">
          <a:xfrm>
            <a:off x="3105150" y="5962650"/>
            <a:ext cx="692150"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1800"/>
              <a:t>1000</a:t>
            </a:r>
          </a:p>
        </p:txBody>
      </p:sp>
      <p:sp>
        <p:nvSpPr>
          <p:cNvPr id="20510" name="Text Box 45"/>
          <p:cNvSpPr txBox="1">
            <a:spLocks noChangeArrowheads="1"/>
          </p:cNvSpPr>
          <p:nvPr/>
        </p:nvSpPr>
        <p:spPr bwMode="auto">
          <a:xfrm>
            <a:off x="4210050" y="5945188"/>
            <a:ext cx="696913" cy="366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1800"/>
              <a:t>2000</a:t>
            </a:r>
          </a:p>
        </p:txBody>
      </p:sp>
      <p:sp>
        <p:nvSpPr>
          <p:cNvPr id="20511" name="Text Box 64"/>
          <p:cNvSpPr txBox="1">
            <a:spLocks noChangeArrowheads="1"/>
          </p:cNvSpPr>
          <p:nvPr/>
        </p:nvSpPr>
        <p:spPr bwMode="auto">
          <a:xfrm>
            <a:off x="6305550" y="5954713"/>
            <a:ext cx="857250"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1800"/>
              <a:t>4000</a:t>
            </a:r>
          </a:p>
        </p:txBody>
      </p:sp>
      <p:sp>
        <p:nvSpPr>
          <p:cNvPr id="20512" name="Text Box 65"/>
          <p:cNvSpPr txBox="1">
            <a:spLocks noChangeArrowheads="1"/>
          </p:cNvSpPr>
          <p:nvPr/>
        </p:nvSpPr>
        <p:spPr bwMode="auto">
          <a:xfrm>
            <a:off x="5273675" y="5949950"/>
            <a:ext cx="696913"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1800"/>
              <a:t>3000</a:t>
            </a:r>
          </a:p>
        </p:txBody>
      </p:sp>
      <p:sp>
        <p:nvSpPr>
          <p:cNvPr id="20513" name="Text Box 66"/>
          <p:cNvSpPr txBox="1">
            <a:spLocks noChangeArrowheads="1"/>
          </p:cNvSpPr>
          <p:nvPr/>
        </p:nvSpPr>
        <p:spPr bwMode="auto">
          <a:xfrm>
            <a:off x="7383463" y="5988050"/>
            <a:ext cx="922337"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1800"/>
              <a:t>5000</a:t>
            </a:r>
          </a:p>
        </p:txBody>
      </p:sp>
      <p:sp>
        <p:nvSpPr>
          <p:cNvPr id="644114" name="Line 18"/>
          <p:cNvSpPr>
            <a:spLocks noChangeShapeType="1"/>
          </p:cNvSpPr>
          <p:nvPr/>
        </p:nvSpPr>
        <p:spPr bwMode="auto">
          <a:xfrm>
            <a:off x="2436812" y="1576388"/>
            <a:ext cx="1588" cy="4445000"/>
          </a:xfrm>
          <a:prstGeom prst="line">
            <a:avLst/>
          </a:prstGeom>
          <a:noFill/>
          <a:ln w="25400">
            <a:solidFill>
              <a:srgbClr val="FAFD00"/>
            </a:solidFill>
            <a:round/>
            <a:headEnd/>
            <a:tailEnd/>
          </a:ln>
          <a:effectLst>
            <a:outerShdw dist="35921" dir="2700000" algn="ctr" rotWithShape="0">
              <a:srgbClr val="000000"/>
            </a:outerShdw>
          </a:effectLst>
        </p:spPr>
        <p:txBody>
          <a:bodyPr/>
          <a:lstStyle/>
          <a:p>
            <a:pPr>
              <a:defRPr/>
            </a:pPr>
            <a:endParaRPr lang="en-US" dirty="0"/>
          </a:p>
        </p:txBody>
      </p:sp>
      <p:pic>
        <p:nvPicPr>
          <p:cNvPr id="44" name="0800 tue carron Grogan436.wav">
            <a:hlinkClick r:id="" action="ppaction://media"/>
          </p:cNvPr>
          <p:cNvPicPr>
            <a:picLocks noRot="1" noChangeAspect="1"/>
          </p:cNvPicPr>
          <p:nvPr>
            <a:audioFile r:link="rId2"/>
          </p:nvPr>
        </p:nvPicPr>
        <p:blipFill>
          <a:blip r:embed="rId5" cstate="print"/>
          <a:stretch>
            <a:fillRect/>
          </a:stretch>
        </p:blipFill>
        <p:spPr>
          <a:xfrm>
            <a:off x="9488488" y="6440488"/>
            <a:ext cx="304800" cy="304800"/>
          </a:xfrm>
          <a:prstGeom prst="rect">
            <a:avLst/>
          </a:prstGeom>
        </p:spPr>
      </p:pic>
    </p:spTree>
    <p:custDataLst>
      <p:tags r:id="rId1"/>
    </p:custDataLst>
  </p:cSld>
  <p:clrMapOvr>
    <a:masterClrMapping/>
  </p:clrMapOvr>
  <p:transition advTm="36778"/>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44"/>
                                        </p:tgtEl>
                                      </p:cBhvr>
                                    </p:cmd>
                                  </p:childTnLst>
                                </p:cTn>
                              </p:par>
                              <p:par>
                                <p:cTn id="7" presetID="2" presetClass="entr" presetSubtype="8" fill="hold" grpId="0" nodeType="withEffect">
                                  <p:stCondLst>
                                    <p:cond delay="0"/>
                                  </p:stCondLst>
                                  <p:childTnLst>
                                    <p:set>
                                      <p:cBhvr>
                                        <p:cTn id="8" dur="1" fill="hold">
                                          <p:stCondLst>
                                            <p:cond delay="0"/>
                                          </p:stCondLst>
                                        </p:cTn>
                                        <p:tgtEl>
                                          <p:spTgt spid="644151"/>
                                        </p:tgtEl>
                                        <p:attrNameLst>
                                          <p:attrName>style.visibility</p:attrName>
                                        </p:attrNameLst>
                                      </p:cBhvr>
                                      <p:to>
                                        <p:strVal val="visible"/>
                                      </p:to>
                                    </p:set>
                                    <p:anim calcmode="lin" valueType="num">
                                      <p:cBhvr additive="base">
                                        <p:cTn id="9" dur="500" fill="hold"/>
                                        <p:tgtEl>
                                          <p:spTgt spid="644151"/>
                                        </p:tgtEl>
                                        <p:attrNameLst>
                                          <p:attrName>ppt_x</p:attrName>
                                        </p:attrNameLst>
                                      </p:cBhvr>
                                      <p:tavLst>
                                        <p:tav tm="0">
                                          <p:val>
                                            <p:strVal val="0-#ppt_w/2"/>
                                          </p:val>
                                        </p:tav>
                                        <p:tav tm="100000">
                                          <p:val>
                                            <p:strVal val="#ppt_x"/>
                                          </p:val>
                                        </p:tav>
                                      </p:tavLst>
                                    </p:anim>
                                    <p:anim calcmode="lin" valueType="num">
                                      <p:cBhvr additive="base">
                                        <p:cTn id="10" dur="500" fill="hold"/>
                                        <p:tgtEl>
                                          <p:spTgt spid="644151"/>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0"/>
                                  </p:stCondLst>
                                  <p:childTnLst>
                                    <p:set>
                                      <p:cBhvr>
                                        <p:cTn id="12" dur="1" fill="hold">
                                          <p:stCondLst>
                                            <p:cond delay="0"/>
                                          </p:stCondLst>
                                        </p:cTn>
                                        <p:tgtEl>
                                          <p:spTgt spid="644153"/>
                                        </p:tgtEl>
                                        <p:attrNameLst>
                                          <p:attrName>style.visibility</p:attrName>
                                        </p:attrNameLst>
                                      </p:cBhvr>
                                      <p:to>
                                        <p:strVal val="visible"/>
                                      </p:to>
                                    </p:set>
                                    <p:anim calcmode="lin" valueType="num">
                                      <p:cBhvr additive="base">
                                        <p:cTn id="13" dur="500" fill="hold"/>
                                        <p:tgtEl>
                                          <p:spTgt spid="644153"/>
                                        </p:tgtEl>
                                        <p:attrNameLst>
                                          <p:attrName>ppt_x</p:attrName>
                                        </p:attrNameLst>
                                      </p:cBhvr>
                                      <p:tavLst>
                                        <p:tav tm="0">
                                          <p:val>
                                            <p:strVal val="0-#ppt_w/2"/>
                                          </p:val>
                                        </p:tav>
                                        <p:tav tm="100000">
                                          <p:val>
                                            <p:strVal val="#ppt_x"/>
                                          </p:val>
                                        </p:tav>
                                      </p:tavLst>
                                    </p:anim>
                                    <p:anim calcmode="lin" valueType="num">
                                      <p:cBhvr additive="base">
                                        <p:cTn id="14" dur="500" fill="hold"/>
                                        <p:tgtEl>
                                          <p:spTgt spid="644153"/>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644152"/>
                                        </p:tgtEl>
                                        <p:attrNameLst>
                                          <p:attrName>style.visibility</p:attrName>
                                        </p:attrNameLst>
                                      </p:cBhvr>
                                      <p:to>
                                        <p:strVal val="visible"/>
                                      </p:to>
                                    </p:set>
                                    <p:anim calcmode="lin" valueType="num">
                                      <p:cBhvr additive="base">
                                        <p:cTn id="17" dur="500" fill="hold"/>
                                        <p:tgtEl>
                                          <p:spTgt spid="644152"/>
                                        </p:tgtEl>
                                        <p:attrNameLst>
                                          <p:attrName>ppt_x</p:attrName>
                                        </p:attrNameLst>
                                      </p:cBhvr>
                                      <p:tavLst>
                                        <p:tav tm="0">
                                          <p:val>
                                            <p:strVal val="0-#ppt_w/2"/>
                                          </p:val>
                                        </p:tav>
                                        <p:tav tm="100000">
                                          <p:val>
                                            <p:strVal val="#ppt_x"/>
                                          </p:val>
                                        </p:tav>
                                      </p:tavLst>
                                    </p:anim>
                                    <p:anim calcmode="lin" valueType="num">
                                      <p:cBhvr additive="base">
                                        <p:cTn id="18" dur="500" fill="hold"/>
                                        <p:tgtEl>
                                          <p:spTgt spid="64415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644150"/>
                                        </p:tgtEl>
                                        <p:attrNameLst>
                                          <p:attrName>style.visibility</p:attrName>
                                        </p:attrNameLst>
                                      </p:cBhvr>
                                      <p:to>
                                        <p:strVal val="visible"/>
                                      </p:to>
                                    </p:set>
                                    <p:anim calcmode="lin" valueType="num">
                                      <p:cBhvr additive="base">
                                        <p:cTn id="23" dur="500" fill="hold"/>
                                        <p:tgtEl>
                                          <p:spTgt spid="644150"/>
                                        </p:tgtEl>
                                        <p:attrNameLst>
                                          <p:attrName>ppt_x</p:attrName>
                                        </p:attrNameLst>
                                      </p:cBhvr>
                                      <p:tavLst>
                                        <p:tav tm="0">
                                          <p:val>
                                            <p:strVal val="0-#ppt_w/2"/>
                                          </p:val>
                                        </p:tav>
                                        <p:tav tm="100000">
                                          <p:val>
                                            <p:strVal val="#ppt_x"/>
                                          </p:val>
                                        </p:tav>
                                      </p:tavLst>
                                    </p:anim>
                                    <p:anim calcmode="lin" valueType="num">
                                      <p:cBhvr additive="base">
                                        <p:cTn id="24" dur="500" fill="hold"/>
                                        <p:tgtEl>
                                          <p:spTgt spid="644150"/>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 presetClass="entr" presetSubtype="8" fill="hold" grpId="0" nodeType="afterEffect">
                                  <p:stCondLst>
                                    <p:cond delay="0"/>
                                  </p:stCondLst>
                                  <p:childTnLst>
                                    <p:set>
                                      <p:cBhvr>
                                        <p:cTn id="27" dur="1" fill="hold">
                                          <p:stCondLst>
                                            <p:cond delay="0"/>
                                          </p:stCondLst>
                                        </p:cTn>
                                        <p:tgtEl>
                                          <p:spTgt spid="644155"/>
                                        </p:tgtEl>
                                        <p:attrNameLst>
                                          <p:attrName>style.visibility</p:attrName>
                                        </p:attrNameLst>
                                      </p:cBhvr>
                                      <p:to>
                                        <p:strVal val="visible"/>
                                      </p:to>
                                    </p:set>
                                    <p:anim calcmode="lin" valueType="num">
                                      <p:cBhvr additive="base">
                                        <p:cTn id="28" dur="500" fill="hold"/>
                                        <p:tgtEl>
                                          <p:spTgt spid="644155"/>
                                        </p:tgtEl>
                                        <p:attrNameLst>
                                          <p:attrName>ppt_x</p:attrName>
                                        </p:attrNameLst>
                                      </p:cBhvr>
                                      <p:tavLst>
                                        <p:tav tm="0">
                                          <p:val>
                                            <p:strVal val="0-#ppt_w/2"/>
                                          </p:val>
                                        </p:tav>
                                        <p:tav tm="100000">
                                          <p:val>
                                            <p:strVal val="#ppt_x"/>
                                          </p:val>
                                        </p:tav>
                                      </p:tavLst>
                                    </p:anim>
                                    <p:anim calcmode="lin" valueType="num">
                                      <p:cBhvr additive="base">
                                        <p:cTn id="29" dur="500" fill="hold"/>
                                        <p:tgtEl>
                                          <p:spTgt spid="644155"/>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644154"/>
                                        </p:tgtEl>
                                        <p:attrNameLst>
                                          <p:attrName>style.visibility</p:attrName>
                                        </p:attrNameLst>
                                      </p:cBhvr>
                                      <p:to>
                                        <p:strVal val="visible"/>
                                      </p:to>
                                    </p:set>
                                    <p:anim calcmode="lin" valueType="num">
                                      <p:cBhvr additive="base">
                                        <p:cTn id="32" dur="500" fill="hold"/>
                                        <p:tgtEl>
                                          <p:spTgt spid="644154"/>
                                        </p:tgtEl>
                                        <p:attrNameLst>
                                          <p:attrName>ppt_x</p:attrName>
                                        </p:attrNameLst>
                                      </p:cBhvr>
                                      <p:tavLst>
                                        <p:tav tm="0">
                                          <p:val>
                                            <p:strVal val="0-#ppt_w/2"/>
                                          </p:val>
                                        </p:tav>
                                        <p:tav tm="100000">
                                          <p:val>
                                            <p:strVal val="#ppt_x"/>
                                          </p:val>
                                        </p:tav>
                                      </p:tavLst>
                                    </p:anim>
                                    <p:anim calcmode="lin" valueType="num">
                                      <p:cBhvr additive="base">
                                        <p:cTn id="33" dur="500" fill="hold"/>
                                        <p:tgtEl>
                                          <p:spTgt spid="6441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4" fill="hold" display="0">
                  <p:stCondLst>
                    <p:cond delay="indefinite"/>
                  </p:stCondLst>
                  <p:endCondLst>
                    <p:cond evt="onPrev" delay="0">
                      <p:tgtEl>
                        <p:sldTgt/>
                      </p:tgtEl>
                    </p:cond>
                    <p:cond evt="onStopAudio" delay="0">
                      <p:tgtEl>
                        <p:sldTgt/>
                      </p:tgtEl>
                    </p:cond>
                  </p:endCondLst>
                </p:cTn>
                <p:tgtEl>
                  <p:spTgt spid="44"/>
                </p:tgtEl>
              </p:cMediaNode>
            </p:audio>
          </p:childTnLst>
        </p:cTn>
      </p:par>
    </p:tnLst>
    <p:bldLst>
      <p:bldP spid="644150" grpId="0" animBg="1"/>
      <p:bldP spid="644151" grpId="0" animBg="1"/>
      <p:bldP spid="644152" grpId="0" animBg="1"/>
      <p:bldP spid="644153" grpId="0" animBg="1" autoUpdateAnimBg="0"/>
      <p:bldP spid="644154" grpId="0" animBg="1"/>
      <p:bldP spid="644155"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2" name="Group 2"/>
          <p:cNvGrpSpPr>
            <a:grpSpLocks/>
          </p:cNvGrpSpPr>
          <p:nvPr/>
        </p:nvGrpSpPr>
        <p:grpSpPr bwMode="auto">
          <a:xfrm>
            <a:off x="2128838" y="1198563"/>
            <a:ext cx="6002337" cy="5449887"/>
            <a:chOff x="1210" y="299"/>
            <a:chExt cx="3558" cy="3479"/>
          </a:xfrm>
        </p:grpSpPr>
        <p:sp>
          <p:nvSpPr>
            <p:cNvPr id="30764" name="Rectangle 3"/>
            <p:cNvSpPr>
              <a:spLocks noChangeArrowheads="1"/>
            </p:cNvSpPr>
            <p:nvPr/>
          </p:nvSpPr>
          <p:spPr bwMode="auto">
            <a:xfrm>
              <a:off x="2229" y="299"/>
              <a:ext cx="2539" cy="3471"/>
            </a:xfrm>
            <a:prstGeom prst="rect">
              <a:avLst/>
            </a:prstGeom>
            <a:solidFill>
              <a:schemeClr val="tx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sz="2400">
                <a:latin typeface="Times New Roman" pitchFamily="18" charset="0"/>
              </a:endParaRPr>
            </a:p>
          </p:txBody>
        </p:sp>
        <p:sp>
          <p:nvSpPr>
            <p:cNvPr id="30765" name="Rectangle 4"/>
            <p:cNvSpPr>
              <a:spLocks noChangeArrowheads="1"/>
            </p:cNvSpPr>
            <p:nvPr/>
          </p:nvSpPr>
          <p:spPr bwMode="auto">
            <a:xfrm>
              <a:off x="1210" y="299"/>
              <a:ext cx="1028" cy="3479"/>
            </a:xfrm>
            <a:prstGeom prst="rect">
              <a:avLst/>
            </a:prstGeom>
            <a:solidFill>
              <a:schemeClr val="tx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sz="2400">
                <a:latin typeface="Times New Roman" pitchFamily="18" charset="0"/>
              </a:endParaRPr>
            </a:p>
          </p:txBody>
        </p:sp>
      </p:grpSp>
      <p:grpSp>
        <p:nvGrpSpPr>
          <p:cNvPr id="30723" name="Group 5"/>
          <p:cNvGrpSpPr>
            <a:grpSpLocks/>
          </p:cNvGrpSpPr>
          <p:nvPr/>
        </p:nvGrpSpPr>
        <p:grpSpPr bwMode="auto">
          <a:xfrm>
            <a:off x="2090738" y="1143000"/>
            <a:ext cx="6048375" cy="5505450"/>
            <a:chOff x="1378" y="253"/>
            <a:chExt cx="3957" cy="3524"/>
          </a:xfrm>
        </p:grpSpPr>
        <p:sp>
          <p:nvSpPr>
            <p:cNvPr id="30762" name="Rectangle 6"/>
            <p:cNvSpPr>
              <a:spLocks noChangeArrowheads="1"/>
            </p:cNvSpPr>
            <p:nvPr/>
          </p:nvSpPr>
          <p:spPr bwMode="auto">
            <a:xfrm>
              <a:off x="2401" y="253"/>
              <a:ext cx="2934" cy="3513"/>
            </a:xfrm>
            <a:prstGeom prst="rect">
              <a:avLst/>
            </a:prstGeom>
            <a:gradFill rotWithShape="0">
              <a:gsLst>
                <a:gs pos="0">
                  <a:schemeClr val="bg2"/>
                </a:gs>
                <a:gs pos="100000">
                  <a:srgbClr val="FFFF00"/>
                </a:gs>
              </a:gsLst>
              <a:lin ang="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sz="2400">
                <a:latin typeface="Times New Roman" pitchFamily="18" charset="0"/>
              </a:endParaRPr>
            </a:p>
          </p:txBody>
        </p:sp>
        <p:sp>
          <p:nvSpPr>
            <p:cNvPr id="30763" name="Rectangle 7"/>
            <p:cNvSpPr>
              <a:spLocks noChangeArrowheads="1"/>
            </p:cNvSpPr>
            <p:nvPr/>
          </p:nvSpPr>
          <p:spPr bwMode="auto">
            <a:xfrm>
              <a:off x="1378" y="256"/>
              <a:ext cx="1032" cy="3521"/>
            </a:xfrm>
            <a:prstGeom prst="rect">
              <a:avLst/>
            </a:prstGeom>
            <a:gradFill rotWithShape="0">
              <a:gsLst>
                <a:gs pos="0">
                  <a:srgbClr val="FFFF00"/>
                </a:gs>
                <a:gs pos="100000">
                  <a:schemeClr val="bg2"/>
                </a:gs>
              </a:gsLst>
              <a:lin ang="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sz="2400">
                <a:latin typeface="Times New Roman" pitchFamily="18" charset="0"/>
              </a:endParaRPr>
            </a:p>
          </p:txBody>
        </p:sp>
      </p:grpSp>
      <p:sp>
        <p:nvSpPr>
          <p:cNvPr id="30724" name="Text Box 8"/>
          <p:cNvSpPr txBox="1">
            <a:spLocks noChangeArrowheads="1"/>
          </p:cNvSpPr>
          <p:nvPr/>
        </p:nvSpPr>
        <p:spPr bwMode="auto">
          <a:xfrm>
            <a:off x="7091363" y="5838825"/>
            <a:ext cx="990600"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r>
              <a:rPr lang="en-US" sz="1400">
                <a:solidFill>
                  <a:srgbClr val="010000"/>
                </a:solidFill>
              </a:rPr>
              <a:t>10% level</a:t>
            </a:r>
          </a:p>
        </p:txBody>
      </p:sp>
      <p:grpSp>
        <p:nvGrpSpPr>
          <p:cNvPr id="30725" name="Group 183"/>
          <p:cNvGrpSpPr>
            <a:grpSpLocks/>
          </p:cNvGrpSpPr>
          <p:nvPr/>
        </p:nvGrpSpPr>
        <p:grpSpPr bwMode="auto">
          <a:xfrm>
            <a:off x="2082800" y="1143000"/>
            <a:ext cx="6091238" cy="5502275"/>
            <a:chOff x="1362" y="305"/>
            <a:chExt cx="3985" cy="3466"/>
          </a:xfrm>
        </p:grpSpPr>
        <p:grpSp>
          <p:nvGrpSpPr>
            <p:cNvPr id="30745" name="Group 184"/>
            <p:cNvGrpSpPr>
              <a:grpSpLocks/>
            </p:cNvGrpSpPr>
            <p:nvPr/>
          </p:nvGrpSpPr>
          <p:grpSpPr bwMode="auto">
            <a:xfrm>
              <a:off x="1362" y="309"/>
              <a:ext cx="3985" cy="3462"/>
              <a:chOff x="1362" y="309"/>
              <a:chExt cx="3985" cy="3462"/>
            </a:xfrm>
          </p:grpSpPr>
          <p:sp>
            <p:nvSpPr>
              <p:cNvPr id="30747" name="Line 185"/>
              <p:cNvSpPr>
                <a:spLocks noChangeShapeType="1"/>
              </p:cNvSpPr>
              <p:nvPr/>
            </p:nvSpPr>
            <p:spPr bwMode="auto">
              <a:xfrm flipV="1">
                <a:off x="3771" y="317"/>
                <a:ext cx="1" cy="3454"/>
              </a:xfrm>
              <a:prstGeom prst="line">
                <a:avLst/>
              </a:prstGeom>
              <a:noFill/>
              <a:ln w="0">
                <a:solidFill>
                  <a:srgbClr val="CCCCCC"/>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30748" name="Line 186"/>
              <p:cNvSpPr>
                <a:spLocks noChangeShapeType="1"/>
              </p:cNvSpPr>
              <p:nvPr/>
            </p:nvSpPr>
            <p:spPr bwMode="auto">
              <a:xfrm>
                <a:off x="1369" y="3426"/>
                <a:ext cx="3960" cy="0"/>
              </a:xfrm>
              <a:prstGeom prst="line">
                <a:avLst/>
              </a:prstGeom>
              <a:noFill/>
              <a:ln w="76200" cmpd="tri">
                <a:solidFill>
                  <a:srgbClr val="000000"/>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30749" name="Line 187"/>
              <p:cNvSpPr>
                <a:spLocks noChangeShapeType="1"/>
              </p:cNvSpPr>
              <p:nvPr/>
            </p:nvSpPr>
            <p:spPr bwMode="auto">
              <a:xfrm flipV="1">
                <a:off x="1378" y="3067"/>
                <a:ext cx="3951" cy="0"/>
              </a:xfrm>
              <a:prstGeom prst="line">
                <a:avLst/>
              </a:prstGeom>
              <a:noFill/>
              <a:ln w="0">
                <a:solidFill>
                  <a:schemeClr val="bg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30750" name="Line 188"/>
              <p:cNvSpPr>
                <a:spLocks noChangeShapeType="1"/>
              </p:cNvSpPr>
              <p:nvPr/>
            </p:nvSpPr>
            <p:spPr bwMode="auto">
              <a:xfrm>
                <a:off x="1362" y="2734"/>
                <a:ext cx="3967" cy="4"/>
              </a:xfrm>
              <a:prstGeom prst="line">
                <a:avLst/>
              </a:prstGeom>
              <a:noFill/>
              <a:ln w="0">
                <a:solidFill>
                  <a:schemeClr val="bg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30751" name="Line 189"/>
              <p:cNvSpPr>
                <a:spLocks noChangeShapeType="1"/>
              </p:cNvSpPr>
              <p:nvPr/>
            </p:nvSpPr>
            <p:spPr bwMode="auto">
              <a:xfrm flipV="1">
                <a:off x="1370" y="2383"/>
                <a:ext cx="3962" cy="6"/>
              </a:xfrm>
              <a:prstGeom prst="line">
                <a:avLst/>
              </a:prstGeom>
              <a:noFill/>
              <a:ln w="0">
                <a:solidFill>
                  <a:schemeClr val="bg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30752" name="Line 190"/>
              <p:cNvSpPr>
                <a:spLocks noChangeShapeType="1"/>
              </p:cNvSpPr>
              <p:nvPr/>
            </p:nvSpPr>
            <p:spPr bwMode="auto">
              <a:xfrm>
                <a:off x="1386" y="2035"/>
                <a:ext cx="3961" cy="2"/>
              </a:xfrm>
              <a:prstGeom prst="line">
                <a:avLst/>
              </a:prstGeom>
              <a:noFill/>
              <a:ln w="0">
                <a:solidFill>
                  <a:schemeClr val="bg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30753" name="Line 191"/>
              <p:cNvSpPr>
                <a:spLocks noChangeShapeType="1"/>
              </p:cNvSpPr>
              <p:nvPr/>
            </p:nvSpPr>
            <p:spPr bwMode="auto">
              <a:xfrm>
                <a:off x="1370" y="1699"/>
                <a:ext cx="3959" cy="0"/>
              </a:xfrm>
              <a:prstGeom prst="line">
                <a:avLst/>
              </a:prstGeom>
              <a:noFill/>
              <a:ln w="0">
                <a:solidFill>
                  <a:schemeClr val="bg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30754" name="Line 192"/>
              <p:cNvSpPr>
                <a:spLocks noChangeShapeType="1"/>
              </p:cNvSpPr>
              <p:nvPr/>
            </p:nvSpPr>
            <p:spPr bwMode="auto">
              <a:xfrm>
                <a:off x="1370" y="1353"/>
                <a:ext cx="3962" cy="1"/>
              </a:xfrm>
              <a:prstGeom prst="line">
                <a:avLst/>
              </a:prstGeom>
              <a:noFill/>
              <a:ln w="0">
                <a:solidFill>
                  <a:schemeClr val="bg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30755" name="Line 193"/>
              <p:cNvSpPr>
                <a:spLocks noChangeShapeType="1"/>
              </p:cNvSpPr>
              <p:nvPr/>
            </p:nvSpPr>
            <p:spPr bwMode="auto">
              <a:xfrm flipV="1">
                <a:off x="1381" y="1007"/>
                <a:ext cx="3949" cy="0"/>
              </a:xfrm>
              <a:prstGeom prst="line">
                <a:avLst/>
              </a:prstGeom>
              <a:noFill/>
              <a:ln w="0">
                <a:solidFill>
                  <a:schemeClr val="bg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30756" name="Line 194"/>
              <p:cNvSpPr>
                <a:spLocks noChangeShapeType="1"/>
              </p:cNvSpPr>
              <p:nvPr/>
            </p:nvSpPr>
            <p:spPr bwMode="auto">
              <a:xfrm flipV="1">
                <a:off x="1381" y="662"/>
                <a:ext cx="3949" cy="0"/>
              </a:xfrm>
              <a:prstGeom prst="line">
                <a:avLst/>
              </a:prstGeom>
              <a:noFill/>
              <a:ln w="0">
                <a:solidFill>
                  <a:schemeClr val="bg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30757" name="Line 195"/>
              <p:cNvSpPr>
                <a:spLocks noChangeShapeType="1"/>
              </p:cNvSpPr>
              <p:nvPr/>
            </p:nvSpPr>
            <p:spPr bwMode="auto">
              <a:xfrm>
                <a:off x="1381" y="317"/>
                <a:ext cx="3946" cy="0"/>
              </a:xfrm>
              <a:prstGeom prst="line">
                <a:avLst/>
              </a:prstGeom>
              <a:noFill/>
              <a:ln w="0">
                <a:solidFill>
                  <a:schemeClr val="bg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30758" name="Line 196"/>
              <p:cNvSpPr>
                <a:spLocks noChangeShapeType="1"/>
              </p:cNvSpPr>
              <p:nvPr/>
            </p:nvSpPr>
            <p:spPr bwMode="auto">
              <a:xfrm flipV="1">
                <a:off x="2185" y="317"/>
                <a:ext cx="1" cy="3454"/>
              </a:xfrm>
              <a:prstGeom prst="line">
                <a:avLst/>
              </a:prstGeom>
              <a:noFill/>
              <a:ln w="0">
                <a:solidFill>
                  <a:schemeClr val="bg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30759" name="Line 197"/>
              <p:cNvSpPr>
                <a:spLocks noChangeShapeType="1"/>
              </p:cNvSpPr>
              <p:nvPr/>
            </p:nvSpPr>
            <p:spPr bwMode="auto">
              <a:xfrm flipH="1" flipV="1">
                <a:off x="2947" y="309"/>
                <a:ext cx="8" cy="3462"/>
              </a:xfrm>
              <a:prstGeom prst="line">
                <a:avLst/>
              </a:prstGeom>
              <a:noFill/>
              <a:ln w="0">
                <a:solidFill>
                  <a:schemeClr val="bg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30760" name="Line 198"/>
              <p:cNvSpPr>
                <a:spLocks noChangeShapeType="1"/>
              </p:cNvSpPr>
              <p:nvPr/>
            </p:nvSpPr>
            <p:spPr bwMode="auto">
              <a:xfrm flipH="1" flipV="1">
                <a:off x="4549" y="317"/>
                <a:ext cx="8" cy="3454"/>
              </a:xfrm>
              <a:prstGeom prst="line">
                <a:avLst/>
              </a:prstGeom>
              <a:noFill/>
              <a:ln w="0">
                <a:solidFill>
                  <a:schemeClr val="bg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30761" name="Line 199"/>
              <p:cNvSpPr>
                <a:spLocks noChangeShapeType="1"/>
              </p:cNvSpPr>
              <p:nvPr/>
            </p:nvSpPr>
            <p:spPr bwMode="auto">
              <a:xfrm flipV="1">
                <a:off x="5331" y="317"/>
                <a:ext cx="1" cy="3454"/>
              </a:xfrm>
              <a:prstGeom prst="line">
                <a:avLst/>
              </a:prstGeom>
              <a:noFill/>
              <a:ln w="0">
                <a:solidFill>
                  <a:srgbClr val="CCCCCC"/>
                </a:solidFill>
                <a:round/>
                <a:headEnd/>
                <a:tailEnd/>
              </a:ln>
              <a:extLst>
                <a:ext uri="{909E8E84-426E-40DD-AFC4-6F175D3DCCD1}">
                  <a14:hiddenFill xmlns="" xmlns:a14="http://schemas.microsoft.com/office/drawing/2010/main">
                    <a:noFill/>
                  </a14:hiddenFill>
                </a:ext>
              </a:extLst>
            </p:spPr>
            <p:txBody>
              <a:bodyPr/>
              <a:lstStyle/>
              <a:p>
                <a:endParaRPr lang="en-US"/>
              </a:p>
            </p:txBody>
          </p:sp>
        </p:grpSp>
        <p:sp>
          <p:nvSpPr>
            <p:cNvPr id="30746" name="Line 200"/>
            <p:cNvSpPr>
              <a:spLocks noChangeShapeType="1"/>
            </p:cNvSpPr>
            <p:nvPr/>
          </p:nvSpPr>
          <p:spPr bwMode="auto">
            <a:xfrm flipH="1" flipV="1">
              <a:off x="3772" y="305"/>
              <a:ext cx="8" cy="3454"/>
            </a:xfrm>
            <a:prstGeom prst="line">
              <a:avLst/>
            </a:prstGeom>
            <a:noFill/>
            <a:ln w="0">
              <a:solidFill>
                <a:schemeClr val="bg1"/>
              </a:solidFill>
              <a:round/>
              <a:headEnd/>
              <a:tailEnd/>
            </a:ln>
            <a:extLst>
              <a:ext uri="{909E8E84-426E-40DD-AFC4-6F175D3DCCD1}">
                <a14:hiddenFill xmlns="" xmlns:a14="http://schemas.microsoft.com/office/drawing/2010/main">
                  <a:noFill/>
                </a14:hiddenFill>
              </a:ext>
            </a:extLst>
          </p:spPr>
          <p:txBody>
            <a:bodyPr/>
            <a:lstStyle/>
            <a:p>
              <a:endParaRPr lang="en-US"/>
            </a:p>
          </p:txBody>
        </p:sp>
      </p:grpSp>
      <p:sp>
        <p:nvSpPr>
          <p:cNvPr id="30726" name="Line 201"/>
          <p:cNvSpPr>
            <a:spLocks noChangeShapeType="1"/>
          </p:cNvSpPr>
          <p:nvPr/>
        </p:nvSpPr>
        <p:spPr bwMode="auto">
          <a:xfrm flipV="1">
            <a:off x="3767138" y="1193800"/>
            <a:ext cx="0" cy="5461000"/>
          </a:xfrm>
          <a:prstGeom prst="line">
            <a:avLst/>
          </a:prstGeom>
          <a:noFill/>
          <a:ln w="76200">
            <a:solidFill>
              <a:srgbClr val="00FF00"/>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553162" name="Freeform 202"/>
          <p:cNvSpPr>
            <a:spLocks/>
          </p:cNvSpPr>
          <p:nvPr/>
        </p:nvSpPr>
        <p:spPr bwMode="auto">
          <a:xfrm>
            <a:off x="2420938" y="1257300"/>
            <a:ext cx="5149850" cy="5384800"/>
          </a:xfrm>
          <a:custGeom>
            <a:avLst/>
            <a:gdLst/>
            <a:ahLst/>
            <a:cxnLst>
              <a:cxn ang="0">
                <a:pos x="0" y="3392"/>
              </a:cxn>
              <a:cxn ang="0">
                <a:pos x="360" y="3248"/>
              </a:cxn>
              <a:cxn ang="0">
                <a:pos x="784" y="3096"/>
              </a:cxn>
              <a:cxn ang="0">
                <a:pos x="1280" y="2936"/>
              </a:cxn>
              <a:cxn ang="0">
                <a:pos x="1520" y="2864"/>
              </a:cxn>
              <a:cxn ang="0">
                <a:pos x="1720" y="2720"/>
              </a:cxn>
              <a:cxn ang="0">
                <a:pos x="1944" y="2496"/>
              </a:cxn>
              <a:cxn ang="0">
                <a:pos x="2184" y="2040"/>
              </a:cxn>
              <a:cxn ang="0">
                <a:pos x="2248" y="1672"/>
              </a:cxn>
              <a:cxn ang="0">
                <a:pos x="2280" y="1072"/>
              </a:cxn>
              <a:cxn ang="0">
                <a:pos x="2328" y="448"/>
              </a:cxn>
              <a:cxn ang="0">
                <a:pos x="2464" y="280"/>
              </a:cxn>
              <a:cxn ang="0">
                <a:pos x="2648" y="144"/>
              </a:cxn>
              <a:cxn ang="0">
                <a:pos x="2880" y="88"/>
              </a:cxn>
              <a:cxn ang="0">
                <a:pos x="3368" y="0"/>
              </a:cxn>
            </a:cxnLst>
            <a:rect l="0" t="0" r="r" b="b"/>
            <a:pathLst>
              <a:path w="3368" h="3392">
                <a:moveTo>
                  <a:pt x="0" y="3392"/>
                </a:moveTo>
                <a:lnTo>
                  <a:pt x="360" y="3248"/>
                </a:lnTo>
                <a:lnTo>
                  <a:pt x="784" y="3096"/>
                </a:lnTo>
                <a:lnTo>
                  <a:pt x="1280" y="2936"/>
                </a:lnTo>
                <a:lnTo>
                  <a:pt x="1520" y="2864"/>
                </a:lnTo>
                <a:lnTo>
                  <a:pt x="1720" y="2720"/>
                </a:lnTo>
                <a:lnTo>
                  <a:pt x="1944" y="2496"/>
                </a:lnTo>
                <a:lnTo>
                  <a:pt x="2184" y="2040"/>
                </a:lnTo>
                <a:lnTo>
                  <a:pt x="2248" y="1672"/>
                </a:lnTo>
                <a:lnTo>
                  <a:pt x="2280" y="1072"/>
                </a:lnTo>
                <a:lnTo>
                  <a:pt x="2328" y="448"/>
                </a:lnTo>
                <a:lnTo>
                  <a:pt x="2464" y="280"/>
                </a:lnTo>
                <a:lnTo>
                  <a:pt x="2648" y="144"/>
                </a:lnTo>
                <a:lnTo>
                  <a:pt x="2880" y="88"/>
                </a:lnTo>
                <a:lnTo>
                  <a:pt x="3368" y="0"/>
                </a:lnTo>
              </a:path>
            </a:pathLst>
          </a:custGeom>
          <a:noFill/>
          <a:ln w="57150" cap="flat" cmpd="sng">
            <a:solidFill>
              <a:schemeClr val="accent1"/>
            </a:solidFill>
            <a:prstDash val="solid"/>
            <a:round/>
            <a:headEnd type="none" w="med" len="med"/>
            <a:tailEnd type="none" w="med" len="med"/>
          </a:ln>
          <a:effectLst>
            <a:outerShdw dist="35921" dir="2700000" algn="ctr" rotWithShape="0">
              <a:srgbClr val="000000"/>
            </a:outerShdw>
          </a:effectLst>
        </p:spPr>
        <p:txBody>
          <a:bodyPr/>
          <a:lstStyle/>
          <a:p>
            <a:pPr>
              <a:defRPr/>
            </a:pPr>
            <a:endParaRPr lang="en-US" dirty="0">
              <a:latin typeface="Arial" pitchFamily="34" charset="0"/>
            </a:endParaRPr>
          </a:p>
        </p:txBody>
      </p:sp>
      <p:sp>
        <p:nvSpPr>
          <p:cNvPr id="553163" name="Freeform 203"/>
          <p:cNvSpPr>
            <a:spLocks/>
          </p:cNvSpPr>
          <p:nvPr/>
        </p:nvSpPr>
        <p:spPr bwMode="auto">
          <a:xfrm>
            <a:off x="2439988" y="1236663"/>
            <a:ext cx="5129212" cy="5400675"/>
          </a:xfrm>
          <a:custGeom>
            <a:avLst/>
            <a:gdLst/>
            <a:ahLst/>
            <a:cxnLst>
              <a:cxn ang="0">
                <a:pos x="0" y="3402"/>
              </a:cxn>
              <a:cxn ang="0">
                <a:pos x="146" y="3301"/>
              </a:cxn>
              <a:cxn ang="0">
                <a:pos x="338" y="3246"/>
              </a:cxn>
              <a:cxn ang="0">
                <a:pos x="686" y="3127"/>
              </a:cxn>
              <a:cxn ang="0">
                <a:pos x="942" y="3045"/>
              </a:cxn>
              <a:cxn ang="0">
                <a:pos x="1390" y="2908"/>
              </a:cxn>
              <a:cxn ang="0">
                <a:pos x="1783" y="2826"/>
              </a:cxn>
              <a:cxn ang="0">
                <a:pos x="2030" y="2652"/>
              </a:cxn>
              <a:cxn ang="0">
                <a:pos x="2277" y="2405"/>
              </a:cxn>
              <a:cxn ang="0">
                <a:pos x="2487" y="2085"/>
              </a:cxn>
              <a:cxn ang="0">
                <a:pos x="2651" y="1692"/>
              </a:cxn>
              <a:cxn ang="0">
                <a:pos x="2816" y="814"/>
              </a:cxn>
              <a:cxn ang="0">
                <a:pos x="2880" y="348"/>
              </a:cxn>
              <a:cxn ang="0">
                <a:pos x="2926" y="220"/>
              </a:cxn>
              <a:cxn ang="0">
                <a:pos x="3054" y="110"/>
              </a:cxn>
              <a:cxn ang="0">
                <a:pos x="3355" y="0"/>
              </a:cxn>
            </a:cxnLst>
            <a:rect l="0" t="0" r="r" b="b"/>
            <a:pathLst>
              <a:path w="3355" h="3402">
                <a:moveTo>
                  <a:pt x="0" y="3402"/>
                </a:moveTo>
                <a:lnTo>
                  <a:pt x="146" y="3301"/>
                </a:lnTo>
                <a:lnTo>
                  <a:pt x="338" y="3246"/>
                </a:lnTo>
                <a:lnTo>
                  <a:pt x="686" y="3127"/>
                </a:lnTo>
                <a:lnTo>
                  <a:pt x="942" y="3045"/>
                </a:lnTo>
                <a:lnTo>
                  <a:pt x="1390" y="2908"/>
                </a:lnTo>
                <a:lnTo>
                  <a:pt x="1783" y="2826"/>
                </a:lnTo>
                <a:lnTo>
                  <a:pt x="2030" y="2652"/>
                </a:lnTo>
                <a:lnTo>
                  <a:pt x="2277" y="2405"/>
                </a:lnTo>
                <a:lnTo>
                  <a:pt x="2487" y="2085"/>
                </a:lnTo>
                <a:lnTo>
                  <a:pt x="2651" y="1692"/>
                </a:lnTo>
                <a:lnTo>
                  <a:pt x="2816" y="814"/>
                </a:lnTo>
                <a:lnTo>
                  <a:pt x="2880" y="348"/>
                </a:lnTo>
                <a:lnTo>
                  <a:pt x="2926" y="220"/>
                </a:lnTo>
                <a:lnTo>
                  <a:pt x="3054" y="110"/>
                </a:lnTo>
                <a:lnTo>
                  <a:pt x="3355" y="0"/>
                </a:lnTo>
              </a:path>
            </a:pathLst>
          </a:custGeom>
          <a:noFill/>
          <a:ln w="57150" cap="flat" cmpd="sng">
            <a:solidFill>
              <a:srgbClr val="66CCFF"/>
            </a:solidFill>
            <a:prstDash val="solid"/>
            <a:round/>
            <a:headEnd type="none" w="med" len="med"/>
            <a:tailEnd type="none" w="med" len="med"/>
          </a:ln>
          <a:effectLst>
            <a:outerShdw dist="35921" dir="2700000" algn="ctr" rotWithShape="0">
              <a:srgbClr val="000000"/>
            </a:outerShdw>
          </a:effectLst>
        </p:spPr>
        <p:txBody>
          <a:bodyPr/>
          <a:lstStyle/>
          <a:p>
            <a:pPr>
              <a:defRPr/>
            </a:pPr>
            <a:endParaRPr lang="en-US" dirty="0">
              <a:latin typeface="Arial" pitchFamily="34" charset="0"/>
            </a:endParaRPr>
          </a:p>
        </p:txBody>
      </p:sp>
      <p:sp>
        <p:nvSpPr>
          <p:cNvPr id="553164" name="Freeform 204"/>
          <p:cNvSpPr>
            <a:spLocks/>
          </p:cNvSpPr>
          <p:nvPr/>
        </p:nvSpPr>
        <p:spPr bwMode="auto">
          <a:xfrm>
            <a:off x="2346325" y="1206500"/>
            <a:ext cx="5000625" cy="5435600"/>
          </a:xfrm>
          <a:custGeom>
            <a:avLst/>
            <a:gdLst/>
            <a:ahLst/>
            <a:cxnLst>
              <a:cxn ang="0">
                <a:pos x="0" y="3424"/>
              </a:cxn>
              <a:cxn ang="0">
                <a:pos x="208" y="2968"/>
              </a:cxn>
              <a:cxn ang="0">
                <a:pos x="488" y="2192"/>
              </a:cxn>
              <a:cxn ang="0">
                <a:pos x="736" y="1728"/>
              </a:cxn>
              <a:cxn ang="0">
                <a:pos x="992" y="1312"/>
              </a:cxn>
              <a:cxn ang="0">
                <a:pos x="1288" y="1024"/>
              </a:cxn>
              <a:cxn ang="0">
                <a:pos x="1672" y="608"/>
              </a:cxn>
              <a:cxn ang="0">
                <a:pos x="2184" y="224"/>
              </a:cxn>
              <a:cxn ang="0">
                <a:pos x="2376" y="96"/>
              </a:cxn>
              <a:cxn ang="0">
                <a:pos x="2664" y="32"/>
              </a:cxn>
              <a:cxn ang="0">
                <a:pos x="3272" y="0"/>
              </a:cxn>
            </a:cxnLst>
            <a:rect l="0" t="0" r="r" b="b"/>
            <a:pathLst>
              <a:path w="3272" h="3424">
                <a:moveTo>
                  <a:pt x="0" y="3424"/>
                </a:moveTo>
                <a:lnTo>
                  <a:pt x="208" y="2968"/>
                </a:lnTo>
                <a:lnTo>
                  <a:pt x="488" y="2192"/>
                </a:lnTo>
                <a:lnTo>
                  <a:pt x="736" y="1728"/>
                </a:lnTo>
                <a:lnTo>
                  <a:pt x="992" y="1312"/>
                </a:lnTo>
                <a:lnTo>
                  <a:pt x="1288" y="1024"/>
                </a:lnTo>
                <a:lnTo>
                  <a:pt x="1672" y="608"/>
                </a:lnTo>
                <a:lnTo>
                  <a:pt x="2184" y="224"/>
                </a:lnTo>
                <a:lnTo>
                  <a:pt x="2376" y="96"/>
                </a:lnTo>
                <a:lnTo>
                  <a:pt x="2664" y="32"/>
                </a:lnTo>
                <a:lnTo>
                  <a:pt x="3272" y="0"/>
                </a:lnTo>
              </a:path>
            </a:pathLst>
          </a:custGeom>
          <a:noFill/>
          <a:ln w="57150" cap="flat" cmpd="sng">
            <a:solidFill>
              <a:srgbClr val="FF5050"/>
            </a:solidFill>
            <a:prstDash val="solid"/>
            <a:round/>
            <a:headEnd type="none" w="med" len="med"/>
            <a:tailEnd type="none" w="med" len="med"/>
          </a:ln>
          <a:effectLst>
            <a:outerShdw dist="35921" dir="2700000" algn="ctr" rotWithShape="0">
              <a:srgbClr val="000000"/>
            </a:outerShdw>
          </a:effectLst>
        </p:spPr>
        <p:txBody>
          <a:bodyPr/>
          <a:lstStyle/>
          <a:p>
            <a:pPr>
              <a:defRPr/>
            </a:pPr>
            <a:endParaRPr lang="en-US" dirty="0">
              <a:latin typeface="Arial" pitchFamily="34" charset="0"/>
            </a:endParaRPr>
          </a:p>
        </p:txBody>
      </p:sp>
      <p:grpSp>
        <p:nvGrpSpPr>
          <p:cNvPr id="30730" name="Group 205"/>
          <p:cNvGrpSpPr>
            <a:grpSpLocks/>
          </p:cNvGrpSpPr>
          <p:nvPr/>
        </p:nvGrpSpPr>
        <p:grpSpPr bwMode="auto">
          <a:xfrm>
            <a:off x="6775450" y="2460625"/>
            <a:ext cx="2792413" cy="646113"/>
            <a:chOff x="4432" y="1118"/>
            <a:chExt cx="1826" cy="407"/>
          </a:xfrm>
        </p:grpSpPr>
        <p:sp>
          <p:nvSpPr>
            <p:cNvPr id="553166" name="Line 206"/>
            <p:cNvSpPr>
              <a:spLocks noChangeShapeType="1"/>
            </p:cNvSpPr>
            <p:nvPr/>
          </p:nvSpPr>
          <p:spPr bwMode="auto">
            <a:xfrm flipH="1">
              <a:off x="4432" y="1415"/>
              <a:ext cx="967" cy="0"/>
            </a:xfrm>
            <a:prstGeom prst="line">
              <a:avLst/>
            </a:prstGeom>
            <a:noFill/>
            <a:ln w="57150">
              <a:solidFill>
                <a:srgbClr val="99CCFF"/>
              </a:solidFill>
              <a:round/>
              <a:headEnd/>
              <a:tailEnd type="triangle" w="med" len="med"/>
            </a:ln>
            <a:effectLst>
              <a:outerShdw dist="35921" dir="2700000" algn="ctr" rotWithShape="0">
                <a:srgbClr val="000000"/>
              </a:outerShdw>
            </a:effectLst>
          </p:spPr>
          <p:txBody>
            <a:bodyPr/>
            <a:lstStyle/>
            <a:p>
              <a:pPr>
                <a:defRPr/>
              </a:pPr>
              <a:endParaRPr lang="en-US" sz="1800" dirty="0">
                <a:latin typeface="Arial" pitchFamily="34" charset="0"/>
              </a:endParaRPr>
            </a:p>
          </p:txBody>
        </p:sp>
        <p:sp>
          <p:nvSpPr>
            <p:cNvPr id="553167" name="Text Box 207"/>
            <p:cNvSpPr txBox="1">
              <a:spLocks noChangeArrowheads="1"/>
            </p:cNvSpPr>
            <p:nvPr/>
          </p:nvSpPr>
          <p:spPr bwMode="auto">
            <a:xfrm>
              <a:off x="4739" y="1118"/>
              <a:ext cx="1519" cy="407"/>
            </a:xfrm>
            <a:prstGeom prst="rect">
              <a:avLst/>
            </a:prstGeom>
            <a:solidFill>
              <a:srgbClr val="FFFFFF"/>
            </a:solidFill>
            <a:ln w="9525">
              <a:solidFill>
                <a:srgbClr val="000000"/>
              </a:solidFill>
              <a:miter lim="800000"/>
              <a:headEnd/>
              <a:tailEnd/>
            </a:ln>
            <a:effectLst>
              <a:outerShdw dist="35921" dir="2700000" algn="ctr" rotWithShape="0">
                <a:srgbClr val="000000"/>
              </a:outerShdw>
            </a:effectLst>
          </p:spPr>
          <p:txBody>
            <a:bodyPr>
              <a:spAutoFit/>
            </a:bodyPr>
            <a:lstStyle/>
            <a:p>
              <a:pPr>
                <a:defRPr/>
              </a:pPr>
              <a:r>
                <a:rPr lang="en-US" sz="1800" dirty="0">
                  <a:solidFill>
                    <a:srgbClr val="010000"/>
                  </a:solidFill>
                  <a:latin typeface="Arial" pitchFamily="34" charset="0"/>
                </a:rPr>
                <a:t>Rancher scenario</a:t>
              </a:r>
            </a:p>
            <a:p>
              <a:pPr>
                <a:defRPr/>
              </a:pPr>
              <a:r>
                <a:rPr lang="en-US" sz="1800" dirty="0">
                  <a:solidFill>
                    <a:srgbClr val="66CCFF"/>
                  </a:solidFill>
                  <a:latin typeface="Arial" pitchFamily="34" charset="0"/>
                </a:rPr>
                <a:t>Curve B</a:t>
              </a:r>
              <a:endParaRPr lang="en-US" sz="1800" dirty="0">
                <a:solidFill>
                  <a:srgbClr val="99CCFF"/>
                </a:solidFill>
                <a:latin typeface="Arial" pitchFamily="34" charset="0"/>
              </a:endParaRPr>
            </a:p>
          </p:txBody>
        </p:sp>
      </p:grpSp>
      <p:grpSp>
        <p:nvGrpSpPr>
          <p:cNvPr id="30731" name="Group 208"/>
          <p:cNvGrpSpPr>
            <a:grpSpLocks/>
          </p:cNvGrpSpPr>
          <p:nvPr/>
        </p:nvGrpSpPr>
        <p:grpSpPr bwMode="auto">
          <a:xfrm>
            <a:off x="2405063" y="3328988"/>
            <a:ext cx="3436937" cy="646112"/>
            <a:chOff x="1564" y="1665"/>
            <a:chExt cx="2249" cy="407"/>
          </a:xfrm>
        </p:grpSpPr>
        <p:sp>
          <p:nvSpPr>
            <p:cNvPr id="553169" name="Line 209"/>
            <p:cNvSpPr>
              <a:spLocks noChangeShapeType="1"/>
            </p:cNvSpPr>
            <p:nvPr/>
          </p:nvSpPr>
          <p:spPr bwMode="auto">
            <a:xfrm flipV="1">
              <a:off x="3046" y="1952"/>
              <a:ext cx="767" cy="0"/>
            </a:xfrm>
            <a:prstGeom prst="line">
              <a:avLst/>
            </a:prstGeom>
            <a:noFill/>
            <a:ln w="57150">
              <a:solidFill>
                <a:schemeClr val="accent1"/>
              </a:solidFill>
              <a:round/>
              <a:headEnd/>
              <a:tailEnd type="triangle" w="med" len="med"/>
            </a:ln>
            <a:effectLst>
              <a:outerShdw dist="35921" dir="2700000" algn="ctr" rotWithShape="0">
                <a:srgbClr val="000000"/>
              </a:outerShdw>
            </a:effectLst>
          </p:spPr>
          <p:txBody>
            <a:bodyPr/>
            <a:lstStyle/>
            <a:p>
              <a:pPr>
                <a:defRPr/>
              </a:pPr>
              <a:endParaRPr lang="en-US" sz="1800" dirty="0">
                <a:latin typeface="Arial" pitchFamily="34" charset="0"/>
              </a:endParaRPr>
            </a:p>
          </p:txBody>
        </p:sp>
        <p:sp>
          <p:nvSpPr>
            <p:cNvPr id="553170" name="Text Box 210"/>
            <p:cNvSpPr txBox="1">
              <a:spLocks noChangeArrowheads="1"/>
            </p:cNvSpPr>
            <p:nvPr/>
          </p:nvSpPr>
          <p:spPr bwMode="auto">
            <a:xfrm>
              <a:off x="1564" y="1665"/>
              <a:ext cx="1500" cy="407"/>
            </a:xfrm>
            <a:prstGeom prst="rect">
              <a:avLst/>
            </a:prstGeom>
            <a:solidFill>
              <a:srgbClr val="FFFFFF"/>
            </a:solidFill>
            <a:ln w="9525">
              <a:solidFill>
                <a:srgbClr val="000000"/>
              </a:solidFill>
              <a:miter lim="800000"/>
              <a:headEnd/>
              <a:tailEnd/>
            </a:ln>
            <a:effectLst>
              <a:outerShdw dist="35921" dir="2700000" algn="ctr" rotWithShape="0">
                <a:srgbClr val="000000"/>
              </a:outerShdw>
            </a:effectLst>
          </p:spPr>
          <p:txBody>
            <a:bodyPr>
              <a:spAutoFit/>
            </a:bodyPr>
            <a:lstStyle/>
            <a:p>
              <a:pPr>
                <a:defRPr/>
              </a:pPr>
              <a:r>
                <a:rPr lang="en-US" sz="1800" dirty="0">
                  <a:solidFill>
                    <a:srgbClr val="010000"/>
                  </a:solidFill>
                  <a:latin typeface="Arial" pitchFamily="34" charset="0"/>
                </a:rPr>
                <a:t>Child scenario</a:t>
              </a:r>
            </a:p>
            <a:p>
              <a:pPr>
                <a:defRPr/>
              </a:pPr>
              <a:r>
                <a:rPr lang="en-US" sz="1800" dirty="0">
                  <a:solidFill>
                    <a:schemeClr val="accent1"/>
                  </a:solidFill>
                  <a:latin typeface="Arial" pitchFamily="34" charset="0"/>
                </a:rPr>
                <a:t>Curve C</a:t>
              </a:r>
            </a:p>
          </p:txBody>
        </p:sp>
      </p:grpSp>
      <p:grpSp>
        <p:nvGrpSpPr>
          <p:cNvPr id="30732" name="Group 211"/>
          <p:cNvGrpSpPr>
            <a:grpSpLocks/>
          </p:cNvGrpSpPr>
          <p:nvPr/>
        </p:nvGrpSpPr>
        <p:grpSpPr bwMode="auto">
          <a:xfrm>
            <a:off x="2241550" y="1257300"/>
            <a:ext cx="3233738" cy="923925"/>
            <a:chOff x="1466" y="360"/>
            <a:chExt cx="2116" cy="582"/>
          </a:xfrm>
        </p:grpSpPr>
        <p:sp>
          <p:nvSpPr>
            <p:cNvPr id="553172" name="Line 212"/>
            <p:cNvSpPr>
              <a:spLocks noChangeShapeType="1"/>
            </p:cNvSpPr>
            <p:nvPr/>
          </p:nvSpPr>
          <p:spPr bwMode="auto">
            <a:xfrm>
              <a:off x="3123" y="649"/>
              <a:ext cx="459" cy="1"/>
            </a:xfrm>
            <a:prstGeom prst="line">
              <a:avLst/>
            </a:prstGeom>
            <a:noFill/>
            <a:ln w="57150">
              <a:solidFill>
                <a:srgbClr val="FF5050"/>
              </a:solidFill>
              <a:round/>
              <a:headEnd/>
              <a:tailEnd type="triangle" w="med" len="med"/>
            </a:ln>
            <a:effectLst>
              <a:outerShdw dist="35921" dir="2700000" algn="ctr" rotWithShape="0">
                <a:srgbClr val="000000"/>
              </a:outerShdw>
            </a:effectLst>
          </p:spPr>
          <p:txBody>
            <a:bodyPr/>
            <a:lstStyle/>
            <a:p>
              <a:pPr>
                <a:defRPr/>
              </a:pPr>
              <a:endParaRPr lang="en-US" sz="1800" dirty="0">
                <a:latin typeface="Arial" pitchFamily="34" charset="0"/>
              </a:endParaRPr>
            </a:p>
          </p:txBody>
        </p:sp>
        <p:sp>
          <p:nvSpPr>
            <p:cNvPr id="553173" name="Text Box 213"/>
            <p:cNvSpPr txBox="1">
              <a:spLocks noChangeArrowheads="1"/>
            </p:cNvSpPr>
            <p:nvPr/>
          </p:nvSpPr>
          <p:spPr bwMode="auto">
            <a:xfrm>
              <a:off x="1466" y="360"/>
              <a:ext cx="1700" cy="582"/>
            </a:xfrm>
            <a:prstGeom prst="rect">
              <a:avLst/>
            </a:prstGeom>
            <a:solidFill>
              <a:srgbClr val="FFFFFF"/>
            </a:solidFill>
            <a:ln w="9525">
              <a:solidFill>
                <a:srgbClr val="000000"/>
              </a:solidFill>
              <a:miter lim="800000"/>
              <a:headEnd/>
              <a:tailEnd/>
            </a:ln>
            <a:effectLst>
              <a:outerShdw dist="35921" dir="2700000" algn="ctr" rotWithShape="0">
                <a:srgbClr val="000000"/>
              </a:outerShdw>
            </a:effectLst>
          </p:spPr>
          <p:txBody>
            <a:bodyPr>
              <a:spAutoFit/>
            </a:bodyPr>
            <a:lstStyle/>
            <a:p>
              <a:pPr>
                <a:defRPr/>
              </a:pPr>
              <a:r>
                <a:rPr lang="en-US" sz="1800" dirty="0">
                  <a:solidFill>
                    <a:srgbClr val="010000"/>
                  </a:solidFill>
                  <a:latin typeface="Arial" pitchFamily="34" charset="0"/>
                </a:rPr>
                <a:t>Rancher with probability of fire = 1</a:t>
              </a:r>
            </a:p>
            <a:p>
              <a:pPr>
                <a:defRPr/>
              </a:pPr>
              <a:r>
                <a:rPr lang="en-US" sz="1800" dirty="0">
                  <a:solidFill>
                    <a:srgbClr val="FF3300"/>
                  </a:solidFill>
                  <a:latin typeface="Arial" pitchFamily="34" charset="0"/>
                </a:rPr>
                <a:t>Curve A</a:t>
              </a:r>
              <a:endParaRPr lang="en-US" sz="1800" dirty="0">
                <a:latin typeface="Arial" pitchFamily="34" charset="0"/>
              </a:endParaRPr>
            </a:p>
          </p:txBody>
        </p:sp>
      </p:grpSp>
      <p:sp>
        <p:nvSpPr>
          <p:cNvPr id="30733" name="Text Box 215"/>
          <p:cNvSpPr txBox="1">
            <a:spLocks noChangeArrowheads="1"/>
          </p:cNvSpPr>
          <p:nvPr/>
        </p:nvSpPr>
        <p:spPr bwMode="auto">
          <a:xfrm>
            <a:off x="546100" y="2514600"/>
            <a:ext cx="692150" cy="3657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eaVert">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endParaRPr lang="en-US"/>
          </a:p>
        </p:txBody>
      </p:sp>
      <p:sp>
        <p:nvSpPr>
          <p:cNvPr id="30734" name="Text Box 216"/>
          <p:cNvSpPr txBox="1">
            <a:spLocks noChangeArrowheads="1"/>
          </p:cNvSpPr>
          <p:nvPr/>
        </p:nvSpPr>
        <p:spPr bwMode="auto">
          <a:xfrm flipH="1" flipV="1">
            <a:off x="941388" y="1981200"/>
            <a:ext cx="461962" cy="419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eaVert" anchor="b">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1800"/>
              <a:t>Probability of Exceeding Dose Limit</a:t>
            </a:r>
          </a:p>
        </p:txBody>
      </p:sp>
      <p:sp>
        <p:nvSpPr>
          <p:cNvPr id="30735" name="Text Box 217"/>
          <p:cNvSpPr txBox="1">
            <a:spLocks noChangeArrowheads="1"/>
          </p:cNvSpPr>
          <p:nvPr/>
        </p:nvSpPr>
        <p:spPr bwMode="auto">
          <a:xfrm>
            <a:off x="1403350" y="838200"/>
            <a:ext cx="577850" cy="6103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lgn="r">
              <a:lnSpc>
                <a:spcPct val="205000"/>
              </a:lnSpc>
              <a:spcBef>
                <a:spcPct val="50000"/>
              </a:spcBef>
            </a:pPr>
            <a:r>
              <a:rPr lang="en-US" sz="1400"/>
              <a:t>1</a:t>
            </a:r>
          </a:p>
          <a:p>
            <a:pPr algn="r">
              <a:lnSpc>
                <a:spcPct val="205000"/>
              </a:lnSpc>
              <a:spcBef>
                <a:spcPct val="50000"/>
              </a:spcBef>
            </a:pPr>
            <a:r>
              <a:rPr lang="en-US" sz="1400"/>
              <a:t>0.9</a:t>
            </a:r>
          </a:p>
          <a:p>
            <a:pPr algn="r">
              <a:lnSpc>
                <a:spcPct val="205000"/>
              </a:lnSpc>
              <a:spcBef>
                <a:spcPct val="50000"/>
              </a:spcBef>
            </a:pPr>
            <a:r>
              <a:rPr lang="en-US" sz="1400"/>
              <a:t>0.8</a:t>
            </a:r>
          </a:p>
          <a:p>
            <a:pPr algn="r">
              <a:lnSpc>
                <a:spcPct val="205000"/>
              </a:lnSpc>
              <a:spcBef>
                <a:spcPct val="50000"/>
              </a:spcBef>
            </a:pPr>
            <a:r>
              <a:rPr lang="en-US" sz="1400"/>
              <a:t>0.7</a:t>
            </a:r>
          </a:p>
          <a:p>
            <a:pPr algn="r">
              <a:lnSpc>
                <a:spcPct val="210000"/>
              </a:lnSpc>
              <a:spcBef>
                <a:spcPct val="50000"/>
              </a:spcBef>
            </a:pPr>
            <a:r>
              <a:rPr lang="en-US" sz="1400"/>
              <a:t>0.6</a:t>
            </a:r>
          </a:p>
          <a:p>
            <a:pPr algn="r">
              <a:lnSpc>
                <a:spcPct val="210000"/>
              </a:lnSpc>
              <a:spcBef>
                <a:spcPct val="50000"/>
              </a:spcBef>
            </a:pPr>
            <a:r>
              <a:rPr lang="en-US" sz="1400"/>
              <a:t>0.5</a:t>
            </a:r>
          </a:p>
          <a:p>
            <a:pPr algn="r">
              <a:lnSpc>
                <a:spcPct val="210000"/>
              </a:lnSpc>
              <a:spcBef>
                <a:spcPct val="50000"/>
              </a:spcBef>
            </a:pPr>
            <a:r>
              <a:rPr lang="en-US" sz="1400"/>
              <a:t>0.4</a:t>
            </a:r>
          </a:p>
          <a:p>
            <a:pPr algn="r">
              <a:lnSpc>
                <a:spcPct val="210000"/>
              </a:lnSpc>
              <a:spcBef>
                <a:spcPct val="50000"/>
              </a:spcBef>
            </a:pPr>
            <a:r>
              <a:rPr lang="en-US" sz="1400"/>
              <a:t>0.3</a:t>
            </a:r>
          </a:p>
          <a:p>
            <a:pPr algn="r">
              <a:lnSpc>
                <a:spcPct val="210000"/>
              </a:lnSpc>
              <a:spcBef>
                <a:spcPct val="50000"/>
              </a:spcBef>
            </a:pPr>
            <a:r>
              <a:rPr lang="en-US" sz="1400"/>
              <a:t>0.2</a:t>
            </a:r>
          </a:p>
          <a:p>
            <a:pPr algn="r">
              <a:lnSpc>
                <a:spcPct val="210000"/>
              </a:lnSpc>
              <a:spcBef>
                <a:spcPct val="50000"/>
              </a:spcBef>
            </a:pPr>
            <a:r>
              <a:rPr lang="en-US" sz="1400"/>
              <a:t>0.1</a:t>
            </a:r>
          </a:p>
          <a:p>
            <a:pPr algn="r">
              <a:lnSpc>
                <a:spcPct val="210000"/>
              </a:lnSpc>
              <a:spcBef>
                <a:spcPct val="50000"/>
              </a:spcBef>
            </a:pPr>
            <a:r>
              <a:rPr lang="en-US" sz="1400"/>
              <a:t>0</a:t>
            </a:r>
          </a:p>
        </p:txBody>
      </p:sp>
      <p:sp>
        <p:nvSpPr>
          <p:cNvPr id="30736" name="Text Box 218"/>
          <p:cNvSpPr txBox="1">
            <a:spLocks noChangeArrowheads="1"/>
          </p:cNvSpPr>
          <p:nvPr/>
        </p:nvSpPr>
        <p:spPr bwMode="auto">
          <a:xfrm>
            <a:off x="3048000" y="6629400"/>
            <a:ext cx="59436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lgn="l">
              <a:spcBef>
                <a:spcPct val="50000"/>
              </a:spcBef>
            </a:pPr>
            <a:r>
              <a:rPr lang="en-US" sz="1400"/>
              <a:t>1000               2000                 3000                  4000               5000</a:t>
            </a:r>
          </a:p>
        </p:txBody>
      </p:sp>
      <p:sp>
        <p:nvSpPr>
          <p:cNvPr id="30737" name="Text Box 219"/>
          <p:cNvSpPr txBox="1">
            <a:spLocks noChangeArrowheads="1"/>
          </p:cNvSpPr>
          <p:nvPr/>
        </p:nvSpPr>
        <p:spPr bwMode="auto">
          <a:xfrm>
            <a:off x="3962400" y="6248400"/>
            <a:ext cx="280670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1800" baseline="30000"/>
              <a:t>239+240</a:t>
            </a:r>
            <a:r>
              <a:rPr lang="en-US" sz="1800"/>
              <a:t>Pu (Bq kg</a:t>
            </a:r>
            <a:r>
              <a:rPr lang="en-US" sz="1800" baseline="30000"/>
              <a:t>-1</a:t>
            </a:r>
            <a:r>
              <a:rPr lang="en-US" sz="1800"/>
              <a:t>)</a:t>
            </a:r>
          </a:p>
        </p:txBody>
      </p:sp>
      <p:sp>
        <p:nvSpPr>
          <p:cNvPr id="30738" name="TextBox 46"/>
          <p:cNvSpPr txBox="1">
            <a:spLocks noChangeArrowheads="1"/>
          </p:cNvSpPr>
          <p:nvPr/>
        </p:nvSpPr>
        <p:spPr bwMode="auto">
          <a:xfrm>
            <a:off x="152400" y="238125"/>
            <a:ext cx="9496425" cy="600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lgn="l"/>
            <a:r>
              <a:rPr lang="en-US" sz="3200">
                <a:solidFill>
                  <a:srgbClr val="006600"/>
                </a:solidFill>
              </a:rPr>
              <a:t>Resolution of Soil Action Level at Rocky Flats </a:t>
            </a:r>
          </a:p>
        </p:txBody>
      </p:sp>
      <p:grpSp>
        <p:nvGrpSpPr>
          <p:cNvPr id="12" name="Group 11"/>
          <p:cNvGrpSpPr/>
          <p:nvPr/>
        </p:nvGrpSpPr>
        <p:grpSpPr>
          <a:xfrm>
            <a:off x="3551218" y="4800600"/>
            <a:ext cx="6283345" cy="1447800"/>
            <a:chOff x="3551218" y="4800600"/>
            <a:chExt cx="6283345" cy="1447800"/>
          </a:xfrm>
        </p:grpSpPr>
        <p:sp>
          <p:nvSpPr>
            <p:cNvPr id="46" name="Text Box 71"/>
            <p:cNvSpPr txBox="1">
              <a:spLocks noChangeArrowheads="1"/>
            </p:cNvSpPr>
            <p:nvPr/>
          </p:nvSpPr>
          <p:spPr bwMode="auto">
            <a:xfrm>
              <a:off x="6248400" y="4800600"/>
              <a:ext cx="3586163" cy="708025"/>
            </a:xfrm>
            <a:prstGeom prst="rect">
              <a:avLst/>
            </a:prstGeom>
            <a:solidFill>
              <a:srgbClr val="FFFFFF"/>
            </a:solidFill>
            <a:ln w="25400">
              <a:solidFill>
                <a:srgbClr val="FF0000"/>
              </a:solidFill>
              <a:miter lim="800000"/>
              <a:headEnd/>
              <a:tailEnd/>
            </a:ln>
            <a:effectLst>
              <a:outerShdw dist="35921" dir="2700000" algn="ctr" rotWithShape="0">
                <a:srgbClr val="000000"/>
              </a:outerShdw>
            </a:effectLst>
          </p:spPr>
          <p:txBody>
            <a:bodyPr wrap="none">
              <a:spAutoFit/>
            </a:bodyPr>
            <a:lstStyle/>
            <a:p>
              <a:pPr>
                <a:defRPr/>
              </a:pPr>
              <a:r>
                <a:rPr lang="en-US" sz="2000" dirty="0">
                  <a:solidFill>
                    <a:srgbClr val="000000"/>
                  </a:solidFill>
                </a:rPr>
                <a:t>RSAL is about 1300 Bq kg</a:t>
              </a:r>
              <a:r>
                <a:rPr lang="en-US" sz="2000" baseline="30000" dirty="0">
                  <a:solidFill>
                    <a:srgbClr val="000000"/>
                  </a:solidFill>
                </a:rPr>
                <a:t>-1</a:t>
              </a:r>
            </a:p>
            <a:p>
              <a:pPr>
                <a:defRPr/>
              </a:pPr>
              <a:r>
                <a:rPr lang="en-US" sz="2000" dirty="0">
                  <a:solidFill>
                    <a:srgbClr val="000000"/>
                  </a:solidFill>
                </a:rPr>
                <a:t> at the 10% level</a:t>
              </a:r>
            </a:p>
          </p:txBody>
        </p:sp>
        <p:sp>
          <p:nvSpPr>
            <p:cNvPr id="3" name="Oval 2"/>
            <p:cNvSpPr/>
            <p:nvPr/>
          </p:nvSpPr>
          <p:spPr bwMode="auto">
            <a:xfrm>
              <a:off x="3551218" y="5992812"/>
              <a:ext cx="411182" cy="255588"/>
            </a:xfrm>
            <a:prstGeom prst="ellipse">
              <a:avLst/>
            </a:prstGeom>
            <a:noFill/>
            <a:ln w="28575" cap="flat" cmpd="sng" algn="ctr">
              <a:solidFill>
                <a:srgbClr val="FF0000"/>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5785" tIns="47893" rIns="95785" bIns="47893"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300" b="1" i="0" u="none" strike="noStrike" cap="none" normalizeH="0" baseline="0" smtClean="0">
                <a:ln>
                  <a:noFill/>
                </a:ln>
                <a:solidFill>
                  <a:schemeClr val="tx2"/>
                </a:solidFill>
                <a:effectLst/>
                <a:latin typeface="Arial" charset="0"/>
              </a:endParaRPr>
            </a:p>
          </p:txBody>
        </p:sp>
        <p:cxnSp>
          <p:nvCxnSpPr>
            <p:cNvPr id="11" name="Curved Connector 10"/>
            <p:cNvCxnSpPr>
              <a:stCxn id="46" idx="1"/>
              <a:endCxn id="3" idx="7"/>
            </p:cNvCxnSpPr>
            <p:nvPr/>
          </p:nvCxnSpPr>
          <p:spPr bwMode="auto">
            <a:xfrm rot="10800000" flipV="1">
              <a:off x="3902184" y="5154612"/>
              <a:ext cx="2346216" cy="875629"/>
            </a:xfrm>
            <a:prstGeom prst="curvedConnector2">
              <a:avLst/>
            </a:prstGeom>
            <a:noFill/>
            <a:ln w="28575" cap="flat" cmpd="sng" algn="ctr">
              <a:solidFill>
                <a:srgbClr val="FF0000"/>
              </a:solidFill>
              <a:prstDash val="solid"/>
              <a:round/>
              <a:headEnd type="none" w="med" len="med"/>
              <a:tailEnd type="arrow"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pSp>
      <p:pic>
        <p:nvPicPr>
          <p:cNvPr id="50" name="0800 tue carron Grogan405.wav">
            <a:hlinkClick r:id="" action="ppaction://media"/>
          </p:cNvPr>
          <p:cNvPicPr>
            <a:picLocks noRot="1" noChangeAspect="1"/>
          </p:cNvPicPr>
          <p:nvPr>
            <a:audioFile r:link="rId2"/>
          </p:nvPr>
        </p:nvPicPr>
        <p:blipFill>
          <a:blip r:embed="rId5" cstate="print"/>
          <a:stretch>
            <a:fillRect/>
          </a:stretch>
        </p:blipFill>
        <p:spPr>
          <a:xfrm>
            <a:off x="9488488" y="6440488"/>
            <a:ext cx="304800" cy="304800"/>
          </a:xfrm>
          <a:prstGeom prst="rect">
            <a:avLst/>
          </a:prstGeom>
        </p:spPr>
      </p:pic>
    </p:spTree>
    <p:custDataLst>
      <p:tags r:id="rId1"/>
    </p:custDataLst>
  </p:cSld>
  <p:clrMapOvr>
    <a:masterClrMapping/>
  </p:clrMapOvr>
  <p:transition advTm="6957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0"/>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3" fill="hold" display="0">
                  <p:stCondLst>
                    <p:cond delay="indefinite"/>
                  </p:stCondLst>
                  <p:endCondLst>
                    <p:cond evt="onPrev" delay="0">
                      <p:tgtEl>
                        <p:sldTgt/>
                      </p:tgtEl>
                    </p:cond>
                    <p:cond evt="onStopAudio" delay="0">
                      <p:tgtEl>
                        <p:sldTgt/>
                      </p:tgtEl>
                    </p:cond>
                  </p:endCondLst>
                </p:cTn>
                <p:tgtEl>
                  <p:spTgt spid="50"/>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a:xfrm>
            <a:off x="228600" y="0"/>
            <a:ext cx="6896100" cy="1143000"/>
          </a:xfrm>
        </p:spPr>
        <p:txBody>
          <a:bodyPr/>
          <a:lstStyle/>
          <a:p>
            <a:r>
              <a:rPr lang="en-US" smtClean="0"/>
              <a:t>Question Two</a:t>
            </a:r>
          </a:p>
        </p:txBody>
      </p:sp>
      <p:sp>
        <p:nvSpPr>
          <p:cNvPr id="31747" name="Text Box 3"/>
          <p:cNvSpPr txBox="1">
            <a:spLocks noChangeArrowheads="1"/>
          </p:cNvSpPr>
          <p:nvPr/>
        </p:nvSpPr>
        <p:spPr bwMode="auto">
          <a:xfrm>
            <a:off x="908050" y="2522538"/>
            <a:ext cx="8255000" cy="2062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3200">
                <a:solidFill>
                  <a:schemeClr val="tx1"/>
                </a:solidFill>
              </a:rPr>
              <a:t>Do you believe stakeholders can help us conduct better science to be used for making recommendations about protection of the environment?</a:t>
            </a:r>
          </a:p>
        </p:txBody>
      </p:sp>
      <p:pic>
        <p:nvPicPr>
          <p:cNvPr id="4" name="0800 tue carron Grogan406.wav">
            <a:hlinkClick r:id="" action="ppaction://media"/>
          </p:cNvPr>
          <p:cNvPicPr>
            <a:picLocks noRot="1" noChangeAspect="1"/>
          </p:cNvPicPr>
          <p:nvPr>
            <a:audioFile r:link="rId1"/>
          </p:nvPr>
        </p:nvPicPr>
        <p:blipFill>
          <a:blip r:embed="rId4" cstate="print"/>
          <a:stretch>
            <a:fillRect/>
          </a:stretch>
        </p:blipFill>
        <p:spPr>
          <a:xfrm>
            <a:off x="9488488" y="6440488"/>
            <a:ext cx="304800" cy="304800"/>
          </a:xfrm>
          <a:prstGeom prst="rect">
            <a:avLst/>
          </a:prstGeom>
        </p:spPr>
      </p:pic>
    </p:spTree>
  </p:cSld>
  <p:clrMapOvr>
    <a:masterClrMapping/>
  </p:clrMapOvr>
  <p:transition advTm="1760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2770" name="Picture 125" descr="Map of US.jpg"/>
          <p:cNvPicPr>
            <a:picLocks noChangeAspect="1"/>
          </p:cNvPicPr>
          <p:nvPr/>
        </p:nvPicPr>
        <p:blipFill>
          <a:blip r:embed="rId4" cstate="print">
            <a:extLst>
              <a:ext uri="{28A0092B-C50C-407E-A947-70E740481C1C}">
                <a14:useLocalDpi xmlns="" xmlns:a14="http://schemas.microsoft.com/office/drawing/2010/main" val="0"/>
              </a:ext>
            </a:extLst>
          </a:blip>
          <a:srcRect t="6494" r="-847"/>
          <a:stretch>
            <a:fillRect/>
          </a:stretch>
        </p:blipFill>
        <p:spPr bwMode="auto">
          <a:xfrm>
            <a:off x="82550" y="1371600"/>
            <a:ext cx="982345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2771" name="Rectangle 2"/>
          <p:cNvSpPr>
            <a:spLocks noGrp="1" noChangeArrowheads="1"/>
          </p:cNvSpPr>
          <p:nvPr>
            <p:ph type="title" idx="4294967295"/>
          </p:nvPr>
        </p:nvSpPr>
        <p:spPr>
          <a:xfrm>
            <a:off x="111125" y="0"/>
            <a:ext cx="9712325" cy="1143000"/>
          </a:xfrm>
        </p:spPr>
        <p:txBody>
          <a:bodyPr/>
          <a:lstStyle/>
          <a:p>
            <a:r>
              <a:rPr lang="en-US" smtClean="0"/>
              <a:t>The Hanford Site Is Located in Southeastern Washington State</a:t>
            </a:r>
          </a:p>
        </p:txBody>
      </p:sp>
      <p:sp>
        <p:nvSpPr>
          <p:cNvPr id="32772" name="AutoShape 122"/>
          <p:cNvSpPr>
            <a:spLocks noChangeArrowheads="1"/>
          </p:cNvSpPr>
          <p:nvPr/>
        </p:nvSpPr>
        <p:spPr bwMode="auto">
          <a:xfrm>
            <a:off x="1320800" y="2057400"/>
            <a:ext cx="366713" cy="381000"/>
          </a:xfrm>
          <a:prstGeom prst="hexagon">
            <a:avLst>
              <a:gd name="adj" fmla="val 25000"/>
              <a:gd name="vf" fmla="val 115470"/>
            </a:avLst>
          </a:prstGeom>
          <a:solidFill>
            <a:srgbClr val="EEEE1E"/>
          </a:solidFill>
          <a:ln w="9525">
            <a:solidFill>
              <a:srgbClr val="000000"/>
            </a:solidFill>
            <a:miter lim="800000"/>
            <a:headEnd/>
            <a:tailEnd/>
          </a:ln>
        </p:spPr>
        <p:txBody>
          <a:bodyPr wrap="none" anchor="ctr"/>
          <a:lstStyle/>
          <a:p>
            <a:endParaRPr lang="en-US"/>
          </a:p>
        </p:txBody>
      </p:sp>
      <p:sp>
        <p:nvSpPr>
          <p:cNvPr id="706683" name="Line 123"/>
          <p:cNvSpPr>
            <a:spLocks noChangeShapeType="1"/>
          </p:cNvSpPr>
          <p:nvPr/>
        </p:nvSpPr>
        <p:spPr bwMode="auto">
          <a:xfrm flipH="1" flipV="1">
            <a:off x="1485900" y="2362200"/>
            <a:ext cx="1403350" cy="1600200"/>
          </a:xfrm>
          <a:prstGeom prst="line">
            <a:avLst/>
          </a:prstGeom>
          <a:noFill/>
          <a:ln w="76200">
            <a:solidFill>
              <a:srgbClr val="000000"/>
            </a:solidFill>
            <a:round/>
            <a:headEnd/>
            <a:tailEnd type="triangle" w="med" len="med"/>
          </a:ln>
          <a:effectLst>
            <a:outerShdw dist="35921" dir="2700000" algn="ctr" rotWithShape="0">
              <a:srgbClr val="FBFFFB"/>
            </a:outerShdw>
          </a:effectLst>
        </p:spPr>
        <p:txBody>
          <a:bodyPr wrap="none" anchor="ctr"/>
          <a:lstStyle/>
          <a:p>
            <a:pPr>
              <a:defRPr/>
            </a:pPr>
            <a:endParaRPr lang="en-US" dirty="0"/>
          </a:p>
        </p:txBody>
      </p:sp>
      <p:pic>
        <p:nvPicPr>
          <p:cNvPr id="32774" name="Picture 126" descr="C:\1 Word Docs\Copies of slides and presentations\Hanford\Hanford.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292100" y="3581400"/>
            <a:ext cx="4330700" cy="2819400"/>
          </a:xfrm>
          <a:prstGeom prst="rect">
            <a:avLst/>
          </a:prstGeom>
          <a:noFill/>
          <a:ln w="19050">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7" name="0800 tue carron Grogan407.wav">
            <a:hlinkClick r:id="" action="ppaction://media"/>
          </p:cNvPr>
          <p:cNvPicPr>
            <a:picLocks noRot="1" noChangeAspect="1"/>
          </p:cNvPicPr>
          <p:nvPr>
            <a:audioFile r:link="rId1"/>
          </p:nvPr>
        </p:nvPicPr>
        <p:blipFill>
          <a:blip r:embed="rId6" cstate="print"/>
          <a:stretch>
            <a:fillRect/>
          </a:stretch>
        </p:blipFill>
        <p:spPr>
          <a:xfrm>
            <a:off x="9488488" y="6440488"/>
            <a:ext cx="304800" cy="304800"/>
          </a:xfrm>
          <a:prstGeom prst="rect">
            <a:avLst/>
          </a:prstGeom>
        </p:spPr>
      </p:pic>
    </p:spTree>
  </p:cSld>
  <p:clrMapOvr>
    <a:masterClrMapping/>
  </p:clrMapOvr>
  <p:transition advTm="4102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C:\1 Word Docs\NEA forum\Confederated Tribes of the Umatilla Indian Reservation - Main Menu_files\chiefs.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5875" y="-31750"/>
            <a:ext cx="98552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0800 tue carron Grogan408.wav">
            <a:hlinkClick r:id="" action="ppaction://media"/>
          </p:cNvPr>
          <p:cNvPicPr>
            <a:picLocks noRot="1" noChangeAspect="1"/>
          </p:cNvPicPr>
          <p:nvPr>
            <a:audioFile r:link="rId1"/>
          </p:nvPr>
        </p:nvPicPr>
        <p:blipFill>
          <a:blip r:embed="rId5" cstate="print"/>
          <a:stretch>
            <a:fillRect/>
          </a:stretch>
        </p:blipFill>
        <p:spPr>
          <a:xfrm>
            <a:off x="9488488" y="6440488"/>
            <a:ext cx="304800" cy="304800"/>
          </a:xfrm>
          <a:prstGeom prst="rect">
            <a:avLst/>
          </a:prstGeom>
        </p:spPr>
      </p:pic>
    </p:spTree>
  </p:cSld>
  <p:clrMapOvr>
    <a:masterClrMapping/>
  </p:clrMapOvr>
  <p:transition advTm="2159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idx="4294967295"/>
          </p:nvPr>
        </p:nvSpPr>
        <p:spPr>
          <a:xfrm>
            <a:off x="184150" y="0"/>
            <a:ext cx="9536113" cy="1219200"/>
          </a:xfrm>
        </p:spPr>
        <p:txBody>
          <a:bodyPr lIns="92075" tIns="46038" rIns="92075" bIns="46038"/>
          <a:lstStyle/>
          <a:p>
            <a:r>
              <a:rPr lang="en-US" smtClean="0"/>
              <a:t>Native American Treaty Protected Rights and Resources</a:t>
            </a:r>
          </a:p>
        </p:txBody>
      </p:sp>
      <p:sp>
        <p:nvSpPr>
          <p:cNvPr id="708611" name="Rectangle 3"/>
          <p:cNvSpPr>
            <a:spLocks noChangeArrowheads="1"/>
          </p:cNvSpPr>
          <p:nvPr/>
        </p:nvSpPr>
        <p:spPr bwMode="auto">
          <a:xfrm>
            <a:off x="409575" y="1393825"/>
            <a:ext cx="9085263" cy="4681538"/>
          </a:xfrm>
          <a:prstGeom prst="rect">
            <a:avLst/>
          </a:prstGeom>
          <a:noFill/>
          <a:ln w="12700">
            <a:noFill/>
            <a:miter lim="800000"/>
            <a:headEnd/>
            <a:tailEnd/>
          </a:ln>
          <a:effectLst>
            <a:outerShdw dist="35921" dir="2700000" algn="ctr" rotWithShape="0">
              <a:srgbClr val="000000"/>
            </a:outerShdw>
          </a:effectLst>
        </p:spPr>
        <p:txBody>
          <a:bodyPr lIns="92075" tIns="46038" rIns="92075" bIns="46038"/>
          <a:lstStyle/>
          <a:p>
            <a:pPr marL="635000" indent="-635000">
              <a:lnSpc>
                <a:spcPct val="80000"/>
              </a:lnSpc>
              <a:spcAft>
                <a:spcPct val="100000"/>
              </a:spcAft>
              <a:buClr>
                <a:schemeClr val="accent2"/>
              </a:buClr>
              <a:buSzPct val="100000"/>
              <a:buFont typeface="Wingdings" pitchFamily="2" charset="2"/>
              <a:buChar char="v"/>
              <a:tabLst>
                <a:tab pos="2171700" algn="l"/>
              </a:tabLst>
              <a:defRPr/>
            </a:pPr>
            <a:endParaRPr lang="en-US" sz="2000" dirty="0"/>
          </a:p>
        </p:txBody>
      </p:sp>
      <p:pic>
        <p:nvPicPr>
          <p:cNvPr id="3078" name="Picture 6"/>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2788" y="1524000"/>
            <a:ext cx="8585200" cy="5119688"/>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0800 tue carron Grogan409.wav">
            <a:hlinkClick r:id="" action="ppaction://media"/>
          </p:cNvPr>
          <p:cNvPicPr>
            <a:picLocks noRot="1" noChangeAspect="1"/>
          </p:cNvPicPr>
          <p:nvPr>
            <a:audioFile r:link="rId1"/>
          </p:nvPr>
        </p:nvPicPr>
        <p:blipFill>
          <a:blip r:embed="rId5" cstate="print"/>
          <a:stretch>
            <a:fillRect/>
          </a:stretch>
        </p:blipFill>
        <p:spPr>
          <a:xfrm>
            <a:off x="9488488" y="6440488"/>
            <a:ext cx="304800" cy="304800"/>
          </a:xfrm>
          <a:prstGeom prst="rect">
            <a:avLst/>
          </a:prstGeom>
        </p:spPr>
      </p:pic>
    </p:spTree>
  </p:cSld>
  <p:clrMapOvr>
    <a:masterClrMapping/>
  </p:clrMapOvr>
  <p:transition advTm="39686"/>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 presetClass="entr" presetSubtype="8" fill="hold" grpId="0" nodeType="afterEffect" nodePh="1">
                                  <p:stCondLst>
                                    <p:cond delay="2000"/>
                                  </p:stCondLst>
                                  <p:endCondLst>
                                    <p:cond evt="begin" delay="0">
                                      <p:tn val="8"/>
                                    </p:cond>
                                  </p:endCondLst>
                                  <p:childTnLst>
                                    <p:set>
                                      <p:cBhvr>
                                        <p:cTn id="9" dur="1" fill="hold">
                                          <p:stCondLst>
                                            <p:cond delay="0"/>
                                          </p:stCondLst>
                                        </p:cTn>
                                        <p:tgtEl>
                                          <p:spTgt spid="708611"/>
                                        </p:tgtEl>
                                        <p:attrNameLst>
                                          <p:attrName>style.visibility</p:attrName>
                                        </p:attrNameLst>
                                      </p:cBhvr>
                                      <p:to>
                                        <p:strVal val="visible"/>
                                      </p:to>
                                    </p:set>
                                    <p:anim calcmode="lin" valueType="num">
                                      <p:cBhvr additive="base">
                                        <p:cTn id="10" dur="500" fill="hold"/>
                                        <p:tgtEl>
                                          <p:spTgt spid="708611"/>
                                        </p:tgtEl>
                                        <p:attrNameLst>
                                          <p:attrName>ppt_x</p:attrName>
                                        </p:attrNameLst>
                                      </p:cBhvr>
                                      <p:tavLst>
                                        <p:tav tm="0">
                                          <p:val>
                                            <p:strVal val="0-#ppt_w/2"/>
                                          </p:val>
                                        </p:tav>
                                        <p:tav tm="100000">
                                          <p:val>
                                            <p:strVal val="#ppt_x"/>
                                          </p:val>
                                        </p:tav>
                                      </p:tavLst>
                                    </p:anim>
                                    <p:anim calcmode="lin" valueType="num">
                                      <p:cBhvr additive="base">
                                        <p:cTn id="11" dur="500" fill="hold"/>
                                        <p:tgtEl>
                                          <p:spTgt spid="7086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2"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708611"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3"/>
          <p:cNvSpPr txBox="1">
            <a:spLocks noChangeArrowheads="1"/>
          </p:cNvSpPr>
          <p:nvPr/>
        </p:nvSpPr>
        <p:spPr bwMode="auto">
          <a:xfrm>
            <a:off x="3797300" y="4191000"/>
            <a:ext cx="2065338" cy="101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r>
              <a:rPr lang="en-US" sz="6000">
                <a:solidFill>
                  <a:schemeClr val="tx1"/>
                </a:solidFill>
              </a:rPr>
              <a:t>Trust</a:t>
            </a:r>
          </a:p>
        </p:txBody>
      </p:sp>
      <p:sp>
        <p:nvSpPr>
          <p:cNvPr id="12291" name="TextBox 4"/>
          <p:cNvSpPr txBox="1">
            <a:spLocks noChangeArrowheads="1"/>
          </p:cNvSpPr>
          <p:nvPr/>
        </p:nvSpPr>
        <p:spPr bwMode="auto">
          <a:xfrm>
            <a:off x="1238250" y="2514600"/>
            <a:ext cx="3944938" cy="101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r>
              <a:rPr lang="en-US" sz="6000">
                <a:solidFill>
                  <a:schemeClr val="tx1"/>
                </a:solidFill>
              </a:rPr>
              <a:t>Credibility</a:t>
            </a:r>
          </a:p>
        </p:txBody>
      </p:sp>
      <p:sp>
        <p:nvSpPr>
          <p:cNvPr id="8196" name="Title 1"/>
          <p:cNvSpPr>
            <a:spLocks noGrp="1"/>
          </p:cNvSpPr>
          <p:nvPr>
            <p:ph type="title" idx="4294967295"/>
          </p:nvPr>
        </p:nvSpPr>
        <p:spPr/>
        <p:txBody>
          <a:bodyPr/>
          <a:lstStyle/>
          <a:p>
            <a:r>
              <a:rPr lang="en-US" smtClean="0"/>
              <a:t>Our Ultimate Goal with the Public is</a:t>
            </a:r>
          </a:p>
        </p:txBody>
      </p:sp>
      <p:pic>
        <p:nvPicPr>
          <p:cNvPr id="5" name="0800 tue carron Grogan383.wav">
            <a:hlinkClick r:id="" action="ppaction://media"/>
          </p:cNvPr>
          <p:cNvPicPr>
            <a:picLocks noRot="1" noChangeAspect="1"/>
          </p:cNvPicPr>
          <p:nvPr>
            <a:audioFile r:link="rId2"/>
          </p:nvPr>
        </p:nvPicPr>
        <p:blipFill>
          <a:blip r:embed="rId5" cstate="print"/>
          <a:stretch>
            <a:fillRect/>
          </a:stretch>
        </p:blipFill>
        <p:spPr>
          <a:xfrm>
            <a:off x="9488488" y="6440488"/>
            <a:ext cx="304800" cy="304800"/>
          </a:xfrm>
          <a:prstGeom prst="rect">
            <a:avLst/>
          </a:prstGeom>
        </p:spPr>
      </p:pic>
    </p:spTree>
    <p:custDataLst>
      <p:tags r:id="rId1"/>
    </p:custDataLst>
  </p:cSld>
  <p:clrMapOvr>
    <a:masterClrMapping/>
  </p:clrMapOvr>
  <p:transition advTm="5849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91"/>
                                        </p:tgtEl>
                                        <p:attrNameLst>
                                          <p:attrName>style.visibility</p:attrName>
                                        </p:attrNameLst>
                                      </p:cBhvr>
                                      <p:to>
                                        <p:strVal val="visible"/>
                                      </p:to>
                                    </p:set>
                                  </p:childTnLst>
                                </p:cTn>
                              </p:par>
                            </p:childTnLst>
                          </p:cTn>
                        </p:par>
                        <p:par>
                          <p:cTn id="11" fill="hold" nodeType="afterGroup">
                            <p:stCondLst>
                              <p:cond delay="0"/>
                            </p:stCondLst>
                            <p:childTnLst>
                              <p:par>
                                <p:cTn id="12" presetID="1" presetClass="entr" presetSubtype="0" fill="hold" grpId="0" nodeType="afterEffect">
                                  <p:stCondLst>
                                    <p:cond delay="1500"/>
                                  </p:stCondLst>
                                  <p:childTnLst>
                                    <p:set>
                                      <p:cBhvr>
                                        <p:cTn id="13" dur="1" fill="hold">
                                          <p:stCondLst>
                                            <p:cond delay="0"/>
                                          </p:stCondLst>
                                        </p:cTn>
                                        <p:tgtEl>
                                          <p:spTgt spid="122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4"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12290" grpId="0"/>
      <p:bldP spid="12291" grpId="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a:xfrm>
            <a:off x="0" y="0"/>
            <a:ext cx="9240838" cy="1066800"/>
          </a:xfrm>
        </p:spPr>
        <p:txBody>
          <a:bodyPr lIns="92075" tIns="46038" rIns="92075" bIns="46038"/>
          <a:lstStyle/>
          <a:p>
            <a:r>
              <a:rPr lang="en-US" smtClean="0"/>
              <a:t>Data Gathered in Consultation with the Tribes</a:t>
            </a:r>
          </a:p>
        </p:txBody>
      </p:sp>
      <p:sp>
        <p:nvSpPr>
          <p:cNvPr id="34819" name="Rectangle 3"/>
          <p:cNvSpPr>
            <a:spLocks noGrp="1" noChangeArrowheads="1"/>
          </p:cNvSpPr>
          <p:nvPr>
            <p:ph type="body" idx="4294967295"/>
          </p:nvPr>
        </p:nvSpPr>
        <p:spPr>
          <a:xfrm>
            <a:off x="515938" y="1905000"/>
            <a:ext cx="8874125" cy="4572000"/>
          </a:xfrm>
          <a:noFill/>
        </p:spPr>
        <p:txBody>
          <a:bodyPr/>
          <a:lstStyle/>
          <a:p>
            <a:pPr marL="736600" lvl="1" indent="-508000">
              <a:tabLst>
                <a:tab pos="1828800" algn="l"/>
              </a:tabLst>
            </a:pPr>
            <a:r>
              <a:rPr lang="en-US" smtClean="0"/>
              <a:t>Nine tribes each collected primary dietary &amp; residential mobility data (1944-46 &amp; 1961-63)</a:t>
            </a:r>
          </a:p>
          <a:p>
            <a:pPr marL="736600" lvl="1" indent="-508000">
              <a:tabLst>
                <a:tab pos="1828800" algn="l"/>
              </a:tabLst>
            </a:pPr>
            <a:endParaRPr lang="en-US" smtClean="0"/>
          </a:p>
          <a:p>
            <a:pPr marL="736600" lvl="1" indent="-508000">
              <a:tabLst>
                <a:tab pos="1828800" algn="l"/>
              </a:tabLst>
            </a:pPr>
            <a:r>
              <a:rPr lang="en-US" smtClean="0"/>
              <a:t>Tribes also summarized distinctive patterns of food preparation, occupational niches, seasonal variation, ceremonial activities that may have led to exposures distinct from the general, non-Indian population</a:t>
            </a:r>
          </a:p>
        </p:txBody>
      </p:sp>
      <p:pic>
        <p:nvPicPr>
          <p:cNvPr id="4" name="0800 tue carron Grogan410.wav">
            <a:hlinkClick r:id="" action="ppaction://media"/>
          </p:cNvPr>
          <p:cNvPicPr>
            <a:picLocks noRot="1" noChangeAspect="1"/>
          </p:cNvPicPr>
          <p:nvPr>
            <a:audioFile r:link="rId1"/>
          </p:nvPr>
        </p:nvPicPr>
        <p:blipFill>
          <a:blip r:embed="rId4" cstate="print"/>
          <a:stretch>
            <a:fillRect/>
          </a:stretch>
        </p:blipFill>
        <p:spPr>
          <a:xfrm>
            <a:off x="9488488" y="6440488"/>
            <a:ext cx="304800" cy="304800"/>
          </a:xfrm>
          <a:prstGeom prst="rect">
            <a:avLst/>
          </a:prstGeom>
        </p:spPr>
      </p:pic>
    </p:spTree>
  </p:cSld>
  <p:clrMapOvr>
    <a:masterClrMapping/>
  </p:clrMapOvr>
  <p:transition advTm="10103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C:\1 Word Docs\NEA forum\Hupa sweat house_files\ct13007v.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3813" y="-31750"/>
            <a:ext cx="9906000" cy="6889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0800 tue carron Grogan411.wav">
            <a:hlinkClick r:id="" action="ppaction://media"/>
          </p:cNvPr>
          <p:cNvPicPr>
            <a:picLocks noRot="1" noChangeAspect="1"/>
          </p:cNvPicPr>
          <p:nvPr>
            <a:audioFile r:link="rId1"/>
          </p:nvPr>
        </p:nvPicPr>
        <p:blipFill>
          <a:blip r:embed="rId5" cstate="print"/>
          <a:stretch>
            <a:fillRect/>
          </a:stretch>
        </p:blipFill>
        <p:spPr>
          <a:xfrm>
            <a:off x="9488488" y="6440488"/>
            <a:ext cx="304800" cy="304800"/>
          </a:xfrm>
          <a:prstGeom prst="rect">
            <a:avLst/>
          </a:prstGeom>
        </p:spPr>
      </p:pic>
    </p:spTree>
  </p:cSld>
  <p:clrMapOvr>
    <a:masterClrMapping/>
  </p:clrMapOvr>
  <p:transition advTm="4429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C:\1 Word Docs\NEA forum\Native American photos\L95-66.10[1].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47625"/>
            <a:ext cx="9906000" cy="6705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0800 tue carron Grogan412.wav">
            <a:hlinkClick r:id="" action="ppaction://media"/>
          </p:cNvPr>
          <p:cNvPicPr>
            <a:picLocks noRot="1" noChangeAspect="1"/>
          </p:cNvPicPr>
          <p:nvPr>
            <a:audioFile r:link="rId1"/>
          </p:nvPr>
        </p:nvPicPr>
        <p:blipFill>
          <a:blip r:embed="rId5" cstate="print"/>
          <a:stretch>
            <a:fillRect/>
          </a:stretch>
        </p:blipFill>
        <p:spPr>
          <a:xfrm>
            <a:off x="9488488" y="6440488"/>
            <a:ext cx="304800" cy="304800"/>
          </a:xfrm>
          <a:prstGeom prst="rect">
            <a:avLst/>
          </a:prstGeom>
        </p:spPr>
      </p:pic>
    </p:spTree>
  </p:cSld>
  <p:clrMapOvr>
    <a:masterClrMapping/>
  </p:clrMapOvr>
  <p:transition advTm="4177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nvGraphicFramePr>
        <p:xfrm>
          <a:off x="233363" y="1793875"/>
          <a:ext cx="9401175" cy="3997325"/>
        </p:xfrm>
        <a:graphic>
          <a:graphicData uri="http://schemas.openxmlformats.org/presentationml/2006/ole">
            <p:oleObj spid="_x0000_s16406" name="Document" r:id="rId5" imgW="5753100" imgH="2356104" progId="Word.Document.8">
              <p:embed/>
            </p:oleObj>
          </a:graphicData>
        </a:graphic>
      </p:graphicFrame>
      <p:sp>
        <p:nvSpPr>
          <p:cNvPr id="4099" name="Rectangle 119"/>
          <p:cNvSpPr>
            <a:spLocks noChangeArrowheads="1"/>
          </p:cNvSpPr>
          <p:nvPr/>
        </p:nvSpPr>
        <p:spPr bwMode="auto">
          <a:xfrm>
            <a:off x="117475" y="0"/>
            <a:ext cx="9720263" cy="106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2075" tIns="46038" rIns="92075" bIns="46038" anchor="ctr"/>
          <a:lstStyle/>
          <a:p>
            <a:pPr algn="l">
              <a:lnSpc>
                <a:spcPct val="90000"/>
              </a:lnSpc>
            </a:pPr>
            <a:r>
              <a:rPr lang="en-US" sz="3200">
                <a:solidFill>
                  <a:srgbClr val="006600"/>
                </a:solidFill>
              </a:rPr>
              <a:t>Native American Fish Consumption Rates Near Hanford (kg/month)</a:t>
            </a:r>
            <a:r>
              <a:rPr lang="en-US" sz="3200" baseline="30000">
                <a:solidFill>
                  <a:srgbClr val="006600"/>
                </a:solidFill>
              </a:rPr>
              <a:t>a</a:t>
            </a:r>
          </a:p>
        </p:txBody>
      </p:sp>
      <p:pic>
        <p:nvPicPr>
          <p:cNvPr id="4" name="0800 tue carron Grogan413.wav">
            <a:hlinkClick r:id="" action="ppaction://media"/>
          </p:cNvPr>
          <p:cNvPicPr>
            <a:picLocks noRot="1" noChangeAspect="1"/>
          </p:cNvPicPr>
          <p:nvPr>
            <a:audioFile r:link="rId2"/>
          </p:nvPr>
        </p:nvPicPr>
        <p:blipFill>
          <a:blip r:embed="rId6" cstate="print"/>
          <a:stretch>
            <a:fillRect/>
          </a:stretch>
        </p:blipFill>
        <p:spPr>
          <a:xfrm>
            <a:off x="9488488" y="6440488"/>
            <a:ext cx="304800" cy="304800"/>
          </a:xfrm>
          <a:prstGeom prst="rect">
            <a:avLst/>
          </a:prstGeom>
        </p:spPr>
      </p:pic>
    </p:spTree>
  </p:cSld>
  <p:clrMapOvr>
    <a:masterClrMapping/>
  </p:clrMapOvr>
  <p:transition advTm="2091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Rectangle 3"/>
          <p:cNvSpPr>
            <a:spLocks noGrp="1" noChangeArrowheads="1"/>
          </p:cNvSpPr>
          <p:nvPr>
            <p:ph type="body" idx="4294967295"/>
          </p:nvPr>
        </p:nvSpPr>
        <p:spPr>
          <a:xfrm>
            <a:off x="165100" y="1758950"/>
            <a:ext cx="8915400" cy="4565650"/>
          </a:xfrm>
          <a:noFill/>
        </p:spPr>
        <p:txBody>
          <a:bodyPr/>
          <a:lstStyle/>
          <a:p>
            <a:pPr marL="736600" lvl="1" indent="-508000">
              <a:tabLst>
                <a:tab pos="1828800" algn="l"/>
              </a:tabLst>
            </a:pPr>
            <a:r>
              <a:rPr lang="en-US" sz="2800" smtClean="0"/>
              <a:t>Involvement of Native American stakeholders in the study increased the state of the art of knowledge about pathways</a:t>
            </a:r>
          </a:p>
          <a:p>
            <a:pPr marL="736600" lvl="1" indent="-508000">
              <a:tabLst>
                <a:tab pos="1828800" algn="l"/>
              </a:tabLst>
            </a:pPr>
            <a:endParaRPr lang="en-US" sz="2800" smtClean="0"/>
          </a:p>
          <a:p>
            <a:pPr marL="736600" lvl="1" indent="-508000">
              <a:tabLst>
                <a:tab pos="1828800" algn="l"/>
              </a:tabLst>
            </a:pPr>
            <a:r>
              <a:rPr lang="en-US" sz="2800" smtClean="0"/>
              <a:t>Their involvement also significantly improved our credibility both with Native American people and with other stakeholders</a:t>
            </a:r>
          </a:p>
        </p:txBody>
      </p:sp>
      <p:sp>
        <p:nvSpPr>
          <p:cNvPr id="37891" name="Rectangle 2"/>
          <p:cNvSpPr>
            <a:spLocks noGrp="1" noChangeArrowheads="1"/>
          </p:cNvSpPr>
          <p:nvPr>
            <p:ph type="title" idx="4294967295"/>
          </p:nvPr>
        </p:nvSpPr>
        <p:spPr>
          <a:xfrm>
            <a:off x="0" y="0"/>
            <a:ext cx="9906000" cy="1066800"/>
          </a:xfrm>
        </p:spPr>
        <p:txBody>
          <a:bodyPr lIns="92075" tIns="46038" rIns="92075" bIns="46038"/>
          <a:lstStyle/>
          <a:p>
            <a:r>
              <a:rPr lang="en-US" smtClean="0"/>
              <a:t>Stakeholder Involvement in Characterizing Exposure at Hanford</a:t>
            </a:r>
          </a:p>
        </p:txBody>
      </p:sp>
      <p:pic>
        <p:nvPicPr>
          <p:cNvPr id="4" name="0800 tue carron Grogan414.wav">
            <a:hlinkClick r:id="" action="ppaction://media"/>
          </p:cNvPr>
          <p:cNvPicPr>
            <a:picLocks noRot="1" noChangeAspect="1"/>
          </p:cNvPicPr>
          <p:nvPr>
            <a:audioFile r:link="rId1"/>
          </p:nvPr>
        </p:nvPicPr>
        <p:blipFill>
          <a:blip r:embed="rId4" cstate="print"/>
          <a:stretch>
            <a:fillRect/>
          </a:stretch>
        </p:blipFill>
        <p:spPr>
          <a:xfrm>
            <a:off x="9488488" y="6440488"/>
            <a:ext cx="304800" cy="304800"/>
          </a:xfrm>
          <a:prstGeom prst="rect">
            <a:avLst/>
          </a:prstGeom>
        </p:spPr>
      </p:pic>
    </p:spTree>
  </p:cSld>
  <p:clrMapOvr>
    <a:masterClrMapping/>
  </p:clrMapOvr>
  <p:transition advTm="3427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a:xfrm>
            <a:off x="0" y="0"/>
            <a:ext cx="6896100" cy="1143000"/>
          </a:xfrm>
        </p:spPr>
        <p:txBody>
          <a:bodyPr/>
          <a:lstStyle/>
          <a:p>
            <a:r>
              <a:rPr lang="en-US" smtClean="0"/>
              <a:t>Question Three</a:t>
            </a:r>
          </a:p>
        </p:txBody>
      </p:sp>
      <p:sp>
        <p:nvSpPr>
          <p:cNvPr id="38915" name="Text Box 3"/>
          <p:cNvSpPr txBox="1">
            <a:spLocks noChangeArrowheads="1"/>
          </p:cNvSpPr>
          <p:nvPr/>
        </p:nvSpPr>
        <p:spPr bwMode="auto">
          <a:xfrm>
            <a:off x="1368425" y="2057400"/>
            <a:ext cx="7959725" cy="2554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3200">
                <a:solidFill>
                  <a:schemeClr val="tx1"/>
                </a:solidFill>
              </a:rPr>
              <a:t>Do you believe by involving stakeholders in the decisions and recommendations we make today, these will be more enduring and better accepted in the future ?</a:t>
            </a:r>
          </a:p>
        </p:txBody>
      </p:sp>
      <p:pic>
        <p:nvPicPr>
          <p:cNvPr id="4" name="0800 tue carron Grogan415.wav">
            <a:hlinkClick r:id="" action="ppaction://media"/>
          </p:cNvPr>
          <p:cNvPicPr>
            <a:picLocks noRot="1" noChangeAspect="1"/>
          </p:cNvPicPr>
          <p:nvPr>
            <a:audioFile r:link="rId1"/>
          </p:nvPr>
        </p:nvPicPr>
        <p:blipFill>
          <a:blip r:embed="rId4" cstate="print"/>
          <a:stretch>
            <a:fillRect/>
          </a:stretch>
        </p:blipFill>
        <p:spPr>
          <a:xfrm>
            <a:off x="9488488" y="6440488"/>
            <a:ext cx="304800" cy="304800"/>
          </a:xfrm>
          <a:prstGeom prst="rect">
            <a:avLst/>
          </a:prstGeom>
        </p:spPr>
      </p:pic>
    </p:spTree>
  </p:cSld>
  <p:clrMapOvr>
    <a:masterClrMapping/>
  </p:clrMapOvr>
  <p:transition advTm="1654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9938" name="Picture 125" descr="Map of US.jpg"/>
          <p:cNvPicPr>
            <a:picLocks noChangeAspect="1"/>
          </p:cNvPicPr>
          <p:nvPr/>
        </p:nvPicPr>
        <p:blipFill>
          <a:blip r:embed="rId4" cstate="print">
            <a:extLst>
              <a:ext uri="{28A0092B-C50C-407E-A947-70E740481C1C}">
                <a14:useLocalDpi xmlns="" xmlns:a14="http://schemas.microsoft.com/office/drawing/2010/main" val="0"/>
              </a:ext>
            </a:extLst>
          </a:blip>
          <a:srcRect t="9091" r="-847"/>
          <a:stretch>
            <a:fillRect/>
          </a:stretch>
        </p:blipFill>
        <p:spPr bwMode="auto">
          <a:xfrm>
            <a:off x="82550" y="1524000"/>
            <a:ext cx="982345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9939" name="Rectangle 2"/>
          <p:cNvSpPr>
            <a:spLocks noGrp="1" noChangeArrowheads="1"/>
          </p:cNvSpPr>
          <p:nvPr>
            <p:ph type="title" idx="4294967295"/>
          </p:nvPr>
        </p:nvSpPr>
        <p:spPr>
          <a:xfrm>
            <a:off x="168275" y="76200"/>
            <a:ext cx="9544050" cy="990600"/>
          </a:xfrm>
        </p:spPr>
        <p:txBody>
          <a:bodyPr/>
          <a:lstStyle/>
          <a:p>
            <a:r>
              <a:rPr lang="en-US" sz="2800" smtClean="0"/>
              <a:t>Los Alamos National Laboratory</a:t>
            </a:r>
          </a:p>
        </p:txBody>
      </p:sp>
      <p:sp>
        <p:nvSpPr>
          <p:cNvPr id="39940" name="AutoShape 122"/>
          <p:cNvSpPr>
            <a:spLocks noChangeArrowheads="1"/>
          </p:cNvSpPr>
          <p:nvPr/>
        </p:nvSpPr>
        <p:spPr bwMode="auto">
          <a:xfrm>
            <a:off x="3054350" y="4343400"/>
            <a:ext cx="366713" cy="381000"/>
          </a:xfrm>
          <a:prstGeom prst="hexagon">
            <a:avLst>
              <a:gd name="adj" fmla="val 25000"/>
              <a:gd name="vf" fmla="val 115470"/>
            </a:avLst>
          </a:prstGeom>
          <a:solidFill>
            <a:srgbClr val="EEEE1E"/>
          </a:solidFill>
          <a:ln w="9525">
            <a:solidFill>
              <a:srgbClr val="000000"/>
            </a:solidFill>
            <a:miter lim="800000"/>
            <a:headEnd/>
            <a:tailEnd/>
          </a:ln>
        </p:spPr>
        <p:txBody>
          <a:bodyPr wrap="none" anchor="ctr"/>
          <a:lstStyle/>
          <a:p>
            <a:endParaRPr lang="en-US"/>
          </a:p>
        </p:txBody>
      </p:sp>
      <p:sp>
        <p:nvSpPr>
          <p:cNvPr id="567419" name="Line 123"/>
          <p:cNvSpPr>
            <a:spLocks noChangeShapeType="1"/>
          </p:cNvSpPr>
          <p:nvPr/>
        </p:nvSpPr>
        <p:spPr bwMode="auto">
          <a:xfrm flipH="1">
            <a:off x="3467100" y="3390900"/>
            <a:ext cx="2552700" cy="1104900"/>
          </a:xfrm>
          <a:prstGeom prst="line">
            <a:avLst/>
          </a:prstGeom>
          <a:noFill/>
          <a:ln w="76200">
            <a:solidFill>
              <a:srgbClr val="000000"/>
            </a:solidFill>
            <a:round/>
            <a:headEnd/>
            <a:tailEnd type="triangle" w="med" len="med"/>
          </a:ln>
          <a:effectLst>
            <a:outerShdw dist="35921" dir="2700000" algn="ctr" rotWithShape="0">
              <a:srgbClr val="FBFFFB"/>
            </a:outerShdw>
          </a:effectLst>
        </p:spPr>
        <p:txBody>
          <a:bodyPr wrap="none" anchor="ctr"/>
          <a:lstStyle/>
          <a:p>
            <a:pPr>
              <a:defRPr/>
            </a:pPr>
            <a:endParaRPr lang="en-US" dirty="0">
              <a:latin typeface="Arial" pitchFamily="34" charset="0"/>
            </a:endParaRPr>
          </a:p>
        </p:txBody>
      </p:sp>
      <p:pic>
        <p:nvPicPr>
          <p:cNvPr id="39942" name="Picture 124" descr="LANSCE"/>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524500" y="1774825"/>
            <a:ext cx="4160838" cy="3457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9943" name="Text Box 125"/>
          <p:cNvSpPr txBox="1">
            <a:spLocks noChangeArrowheads="1"/>
          </p:cNvSpPr>
          <p:nvPr/>
        </p:nvSpPr>
        <p:spPr bwMode="auto">
          <a:xfrm>
            <a:off x="6483350" y="2112963"/>
            <a:ext cx="2517775" cy="1006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2000">
                <a:solidFill>
                  <a:schemeClr val="bg1"/>
                </a:solidFill>
              </a:rPr>
              <a:t>LOS ALAMOS NATIONAL LABORATORY</a:t>
            </a:r>
          </a:p>
        </p:txBody>
      </p:sp>
      <p:pic>
        <p:nvPicPr>
          <p:cNvPr id="8" name="0800 tue carron Grogan416.wav">
            <a:hlinkClick r:id="" action="ppaction://media"/>
          </p:cNvPr>
          <p:cNvPicPr>
            <a:picLocks noRot="1" noChangeAspect="1"/>
          </p:cNvPicPr>
          <p:nvPr>
            <a:audioFile r:link="rId1"/>
          </p:nvPr>
        </p:nvPicPr>
        <p:blipFill>
          <a:blip r:embed="rId6" cstate="print"/>
          <a:stretch>
            <a:fillRect/>
          </a:stretch>
        </p:blipFill>
        <p:spPr>
          <a:xfrm>
            <a:off x="9488488" y="6440488"/>
            <a:ext cx="304800" cy="304800"/>
          </a:xfrm>
          <a:prstGeom prst="rect">
            <a:avLst/>
          </a:prstGeom>
        </p:spPr>
      </p:pic>
    </p:spTree>
  </p:cSld>
  <p:clrMapOvr>
    <a:masterClrMapping/>
  </p:clrMapOvr>
  <p:transition advTm="767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742950" y="152400"/>
            <a:ext cx="8420100" cy="762000"/>
          </a:xfrm>
        </p:spPr>
        <p:txBody>
          <a:bodyPr lIns="92075" tIns="46038" rIns="92075" bIns="46038"/>
          <a:lstStyle/>
          <a:p>
            <a:r>
              <a:rPr lang="en-US" smtClean="0"/>
              <a:t>Background</a:t>
            </a:r>
          </a:p>
        </p:txBody>
      </p:sp>
      <p:sp>
        <p:nvSpPr>
          <p:cNvPr id="40963" name="Rectangle 3"/>
          <p:cNvSpPr>
            <a:spLocks noGrp="1" noChangeArrowheads="1"/>
          </p:cNvSpPr>
          <p:nvPr>
            <p:ph type="body" idx="4294967295"/>
          </p:nvPr>
        </p:nvSpPr>
        <p:spPr>
          <a:xfrm>
            <a:off x="330200" y="1560513"/>
            <a:ext cx="9202738" cy="4764087"/>
          </a:xfrm>
        </p:spPr>
        <p:txBody>
          <a:bodyPr lIns="92075" tIns="46038" rIns="92075" bIns="46038"/>
          <a:lstStyle/>
          <a:p>
            <a:pPr marL="576263" indent="-571500">
              <a:spcAft>
                <a:spcPct val="50000"/>
              </a:spcAft>
              <a:buSzPct val="110000"/>
            </a:pPr>
            <a:r>
              <a:rPr lang="en-US" sz="2600" smtClean="0"/>
              <a:t>Audit conducted as part of a settlement agreement and consent decree that resolved a lawsuit filed against the U.S. Department of Energy. </a:t>
            </a:r>
          </a:p>
          <a:p>
            <a:pPr marL="576263" indent="-571500">
              <a:spcAft>
                <a:spcPct val="50000"/>
              </a:spcAft>
              <a:buSzPct val="110000"/>
            </a:pPr>
            <a:r>
              <a:rPr lang="en-US" sz="2600" smtClean="0"/>
              <a:t>As part of the consent decree, Risk Assessment Corporation, was asked to lead the audit.</a:t>
            </a:r>
          </a:p>
          <a:p>
            <a:pPr marL="576263" indent="-571500">
              <a:spcAft>
                <a:spcPct val="50000"/>
              </a:spcAft>
              <a:buSzPct val="110000"/>
            </a:pPr>
            <a:r>
              <a:rPr lang="en-US" sz="2600" smtClean="0"/>
              <a:t>Question posed was, “Did Los Alamos National Laboratory meet requirements for compliance with the Clean Air Act?</a:t>
            </a:r>
          </a:p>
          <a:p>
            <a:pPr marL="576263" indent="-571500">
              <a:spcAft>
                <a:spcPct val="50000"/>
              </a:spcAft>
              <a:buSzPct val="110000"/>
            </a:pPr>
            <a:r>
              <a:rPr lang="en-US" sz="2600" smtClean="0"/>
              <a:t>The stakeholder group appointed representatives to monitor and verify the audit’s integrity. </a:t>
            </a:r>
          </a:p>
        </p:txBody>
      </p:sp>
      <p:pic>
        <p:nvPicPr>
          <p:cNvPr id="4" name="0800 tue carron Grogan417.wav">
            <a:hlinkClick r:id="" action="ppaction://media"/>
          </p:cNvPr>
          <p:cNvPicPr>
            <a:picLocks noRot="1" noChangeAspect="1"/>
          </p:cNvPicPr>
          <p:nvPr>
            <a:audioFile r:link="rId1"/>
          </p:nvPr>
        </p:nvPicPr>
        <p:blipFill>
          <a:blip r:embed="rId4" cstate="print"/>
          <a:stretch>
            <a:fillRect/>
          </a:stretch>
        </p:blipFill>
        <p:spPr>
          <a:xfrm>
            <a:off x="9488488" y="6440488"/>
            <a:ext cx="304800" cy="304800"/>
          </a:xfrm>
          <a:prstGeom prst="rect">
            <a:avLst/>
          </a:prstGeom>
        </p:spPr>
      </p:pic>
    </p:spTree>
  </p:cSld>
  <p:clrMapOvr>
    <a:masterClrMapping/>
  </p:clrMapOvr>
  <p:transition advTm="11798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Arjun in lab at LANL"/>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1143000"/>
            <a:ext cx="9753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1987" name="TextBox 3"/>
          <p:cNvSpPr txBox="1">
            <a:spLocks noChangeArrowheads="1"/>
          </p:cNvSpPr>
          <p:nvPr/>
        </p:nvSpPr>
        <p:spPr bwMode="auto">
          <a:xfrm>
            <a:off x="0" y="0"/>
            <a:ext cx="9448800" cy="1108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lgn="l"/>
            <a:r>
              <a:rPr lang="en-US" sz="3200">
                <a:solidFill>
                  <a:srgbClr val="006600"/>
                </a:solidFill>
              </a:rPr>
              <a:t>The Audit Process Changed in the Procedures and Documentation of Future Audits</a:t>
            </a:r>
          </a:p>
        </p:txBody>
      </p:sp>
      <p:pic>
        <p:nvPicPr>
          <p:cNvPr id="4" name="0800 tue carron Grogan418-0.wav">
            <a:hlinkClick r:id="" action="ppaction://media"/>
          </p:cNvPr>
          <p:cNvPicPr>
            <a:picLocks noRot="1" noChangeAspect="1"/>
          </p:cNvPicPr>
          <p:nvPr>
            <a:audioFile r:link="rId1"/>
          </p:nvPr>
        </p:nvPicPr>
        <p:blipFill>
          <a:blip r:embed="rId5" cstate="print"/>
          <a:stretch>
            <a:fillRect/>
          </a:stretch>
        </p:blipFill>
        <p:spPr>
          <a:xfrm>
            <a:off x="9488488" y="6440488"/>
            <a:ext cx="304800" cy="304800"/>
          </a:xfrm>
          <a:prstGeom prst="rect">
            <a:avLst/>
          </a:prstGeom>
        </p:spPr>
      </p:pic>
    </p:spTree>
  </p:cSld>
  <p:clrMapOvr>
    <a:masterClrMapping/>
  </p:clrMapOvr>
  <p:transition advTm="18903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idx="4294967295"/>
          </p:nvPr>
        </p:nvSpPr>
        <p:spPr>
          <a:xfrm>
            <a:off x="0" y="0"/>
            <a:ext cx="9410700" cy="1143000"/>
          </a:xfrm>
          <a:noFill/>
        </p:spPr>
        <p:txBody>
          <a:bodyPr/>
          <a:lstStyle/>
          <a:p>
            <a:r>
              <a:rPr lang="en-US" smtClean="0"/>
              <a:t>Remember These Points About Stakeholder Participation</a:t>
            </a:r>
          </a:p>
        </p:txBody>
      </p:sp>
      <p:sp>
        <p:nvSpPr>
          <p:cNvPr id="43011" name="Rectangle 3"/>
          <p:cNvSpPr>
            <a:spLocks noGrp="1" noChangeArrowheads="1"/>
          </p:cNvSpPr>
          <p:nvPr>
            <p:ph type="body" idx="4294967295"/>
          </p:nvPr>
        </p:nvSpPr>
        <p:spPr>
          <a:xfrm>
            <a:off x="381000" y="1905000"/>
            <a:ext cx="9080500" cy="3962400"/>
          </a:xfrm>
        </p:spPr>
        <p:txBody>
          <a:bodyPr/>
          <a:lstStyle/>
          <a:p>
            <a:pPr marL="461963" indent="-461963">
              <a:lnSpc>
                <a:spcPct val="90000"/>
              </a:lnSpc>
              <a:spcAft>
                <a:spcPct val="20000"/>
              </a:spcAft>
              <a:buSzPct val="110000"/>
            </a:pPr>
            <a:r>
              <a:rPr lang="en-US" sz="2600" smtClean="0"/>
              <a:t>Recognize the difficulty of this commitment</a:t>
            </a:r>
          </a:p>
          <a:p>
            <a:pPr marL="461963" indent="-461963">
              <a:lnSpc>
                <a:spcPct val="90000"/>
              </a:lnSpc>
              <a:spcAft>
                <a:spcPct val="20000"/>
              </a:spcAft>
              <a:buSzPct val="110000"/>
            </a:pPr>
            <a:r>
              <a:rPr lang="en-US" sz="2600" smtClean="0"/>
              <a:t>Understand that short term costs are greater</a:t>
            </a:r>
          </a:p>
          <a:p>
            <a:pPr marL="461963" indent="-461963">
              <a:lnSpc>
                <a:spcPct val="90000"/>
              </a:lnSpc>
              <a:spcAft>
                <a:spcPct val="20000"/>
              </a:spcAft>
              <a:buSzPct val="110000"/>
            </a:pPr>
            <a:r>
              <a:rPr lang="en-US" sz="2600" smtClean="0">
                <a:cs typeface="Times New Roman" pitchFamily="18" charset="0"/>
              </a:rPr>
              <a:t>Clearly define the role and authority of stakeholders</a:t>
            </a:r>
          </a:p>
          <a:p>
            <a:pPr marL="461963" indent="-461963">
              <a:lnSpc>
                <a:spcPct val="90000"/>
              </a:lnSpc>
              <a:spcAft>
                <a:spcPct val="20000"/>
              </a:spcAft>
              <a:buSzPct val="110000"/>
            </a:pPr>
            <a:r>
              <a:rPr lang="en-US" sz="2600" smtClean="0">
                <a:cs typeface="Times New Roman" pitchFamily="18" charset="0"/>
              </a:rPr>
              <a:t>Develop a plan for receiving and responding to stakeholder input</a:t>
            </a:r>
          </a:p>
          <a:p>
            <a:pPr marL="461963" indent="-461963">
              <a:lnSpc>
                <a:spcPct val="90000"/>
              </a:lnSpc>
              <a:spcAft>
                <a:spcPct val="20000"/>
              </a:spcAft>
              <a:buSzPct val="110000"/>
            </a:pPr>
            <a:r>
              <a:rPr lang="en-US" sz="2600" smtClean="0">
                <a:cs typeface="Times New Roman" pitchFamily="18" charset="0"/>
              </a:rPr>
              <a:t>Have a well defined schedule and product for the end</a:t>
            </a:r>
          </a:p>
          <a:p>
            <a:pPr marL="461963" indent="-461963">
              <a:lnSpc>
                <a:spcPct val="90000"/>
              </a:lnSpc>
              <a:spcAft>
                <a:spcPct val="20000"/>
              </a:spcAft>
              <a:buSzPct val="110000"/>
            </a:pPr>
            <a:r>
              <a:rPr lang="en-US" sz="2600" smtClean="0">
                <a:cs typeface="Times New Roman" pitchFamily="18" charset="0"/>
              </a:rPr>
              <a:t>Recognize that once the commitment is made to involve stakeholders, you cannot retract the commitment</a:t>
            </a:r>
            <a:r>
              <a:rPr lang="en-US" sz="2600" smtClean="0"/>
              <a:t> </a:t>
            </a:r>
          </a:p>
        </p:txBody>
      </p:sp>
      <p:pic>
        <p:nvPicPr>
          <p:cNvPr id="4" name="0800 tue carron Grogan419-0.wav">
            <a:hlinkClick r:id="" action="ppaction://media"/>
          </p:cNvPr>
          <p:cNvPicPr>
            <a:picLocks noRot="1" noChangeAspect="1"/>
          </p:cNvPicPr>
          <p:nvPr>
            <a:audioFile r:link="rId1"/>
          </p:nvPr>
        </p:nvPicPr>
        <p:blipFill>
          <a:blip r:embed="rId4" cstate="print"/>
          <a:stretch>
            <a:fillRect/>
          </a:stretch>
        </p:blipFill>
        <p:spPr>
          <a:xfrm>
            <a:off x="9488488" y="6440488"/>
            <a:ext cx="304800" cy="304800"/>
          </a:xfrm>
          <a:prstGeom prst="rect">
            <a:avLst/>
          </a:prstGeom>
        </p:spPr>
      </p:pic>
    </p:spTree>
  </p:cSld>
  <p:clrMapOvr>
    <a:masterClrMapping/>
  </p:clrMapOvr>
  <p:transition advTm="5893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8179" name="Rectangle 3"/>
          <p:cNvSpPr>
            <a:spLocks noGrp="1" noChangeArrowheads="1"/>
          </p:cNvSpPr>
          <p:nvPr>
            <p:ph type="body" idx="4294967295"/>
          </p:nvPr>
        </p:nvSpPr>
        <p:spPr>
          <a:xfrm>
            <a:off x="495300" y="1981200"/>
            <a:ext cx="8880475" cy="1555750"/>
          </a:xfrm>
        </p:spPr>
        <p:txBody>
          <a:bodyPr lIns="79375" tIns="31750" rIns="79375" bIns="31750">
            <a:spAutoFit/>
          </a:bodyPr>
          <a:lstStyle/>
          <a:p>
            <a:pPr marL="114300" lvl="1" indent="0" algn="ctr" defTabSz="1152525">
              <a:lnSpc>
                <a:spcPct val="101000"/>
              </a:lnSpc>
              <a:spcBef>
                <a:spcPct val="41000"/>
              </a:spcBef>
              <a:buFontTx/>
              <a:buNone/>
            </a:pPr>
            <a:r>
              <a:rPr lang="en-US" sz="3200" smtClean="0"/>
              <a:t>Building credibility and trust in risk assessment is as important as the science itself.</a:t>
            </a:r>
          </a:p>
        </p:txBody>
      </p:sp>
      <p:sp>
        <p:nvSpPr>
          <p:cNvPr id="818180" name="Rectangle 4"/>
          <p:cNvSpPr>
            <a:spLocks noChangeArrowheads="1"/>
          </p:cNvSpPr>
          <p:nvPr/>
        </p:nvSpPr>
        <p:spPr bwMode="auto">
          <a:xfrm>
            <a:off x="495300" y="4000500"/>
            <a:ext cx="8880475" cy="2054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79375" tIns="31750" rIns="79375" bIns="31750">
            <a:spAutoFit/>
          </a:bodyPr>
          <a:lstStyle/>
          <a:p>
            <a:pPr marL="114300" lvl="1" defTabSz="1152525">
              <a:lnSpc>
                <a:spcPct val="101000"/>
              </a:lnSpc>
              <a:spcBef>
                <a:spcPct val="41000"/>
              </a:spcBef>
              <a:buSzPct val="100000"/>
            </a:pPr>
            <a:r>
              <a:rPr lang="en-US" sz="3200" dirty="0">
                <a:solidFill>
                  <a:schemeClr val="tx1"/>
                </a:solidFill>
              </a:rPr>
              <a:t>If we carry out the best possible environmental risk assessment </a:t>
            </a:r>
            <a:r>
              <a:rPr lang="en-US" sz="3200" dirty="0" smtClean="0">
                <a:solidFill>
                  <a:schemeClr val="tx1"/>
                </a:solidFill>
              </a:rPr>
              <a:t>but in </a:t>
            </a:r>
            <a:r>
              <a:rPr lang="en-US" sz="3200" dirty="0">
                <a:solidFill>
                  <a:schemeClr val="tx1"/>
                </a:solidFill>
              </a:rPr>
              <a:t>the </a:t>
            </a:r>
            <a:r>
              <a:rPr lang="en-US" sz="3200" dirty="0" smtClean="0">
                <a:solidFill>
                  <a:schemeClr val="tx1"/>
                </a:solidFill>
              </a:rPr>
              <a:t>end find that </a:t>
            </a:r>
            <a:r>
              <a:rPr lang="en-US" sz="3200" dirty="0">
                <a:solidFill>
                  <a:schemeClr val="tx1"/>
                </a:solidFill>
              </a:rPr>
              <a:t>the results are not believed, then we have failed in our objective.</a:t>
            </a:r>
          </a:p>
        </p:txBody>
      </p:sp>
      <p:sp>
        <p:nvSpPr>
          <p:cNvPr id="5" name="Title 1"/>
          <p:cNvSpPr txBox="1">
            <a:spLocks/>
          </p:cNvSpPr>
          <p:nvPr/>
        </p:nvSpPr>
        <p:spPr bwMode="auto">
          <a:xfrm>
            <a:off x="165100" y="0"/>
            <a:ext cx="95758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5785" tIns="47893" rIns="95785" bIns="47893" numCol="1" anchor="ctr" anchorCtr="0" compatLnSpc="1">
            <a:prstTxWarp prst="textNoShape">
              <a:avLst/>
            </a:prstTxWarp>
          </a:bodyPr>
          <a:lstStyle>
            <a:lvl1pPr algn="l" defTabSz="957263" rtl="0" eaLnBrk="0" fontAlgn="base" hangingPunct="0">
              <a:spcBef>
                <a:spcPct val="0"/>
              </a:spcBef>
              <a:spcAft>
                <a:spcPct val="0"/>
              </a:spcAft>
              <a:defRPr sz="3200" b="1">
                <a:solidFill>
                  <a:srgbClr val="336600"/>
                </a:solidFill>
                <a:latin typeface="+mj-lt"/>
                <a:ea typeface="+mj-ea"/>
                <a:cs typeface="+mj-cs"/>
              </a:defRPr>
            </a:lvl1pPr>
            <a:lvl2pPr algn="l" defTabSz="957263" rtl="0" eaLnBrk="0" fontAlgn="base" hangingPunct="0">
              <a:spcBef>
                <a:spcPct val="0"/>
              </a:spcBef>
              <a:spcAft>
                <a:spcPct val="0"/>
              </a:spcAft>
              <a:defRPr sz="3200" b="1">
                <a:solidFill>
                  <a:srgbClr val="336600"/>
                </a:solidFill>
                <a:latin typeface="Arial" charset="0"/>
              </a:defRPr>
            </a:lvl2pPr>
            <a:lvl3pPr algn="l" defTabSz="957263" rtl="0" eaLnBrk="0" fontAlgn="base" hangingPunct="0">
              <a:spcBef>
                <a:spcPct val="0"/>
              </a:spcBef>
              <a:spcAft>
                <a:spcPct val="0"/>
              </a:spcAft>
              <a:defRPr sz="3200" b="1">
                <a:solidFill>
                  <a:srgbClr val="336600"/>
                </a:solidFill>
                <a:latin typeface="Arial" charset="0"/>
              </a:defRPr>
            </a:lvl3pPr>
            <a:lvl4pPr algn="l" defTabSz="957263" rtl="0" eaLnBrk="0" fontAlgn="base" hangingPunct="0">
              <a:spcBef>
                <a:spcPct val="0"/>
              </a:spcBef>
              <a:spcAft>
                <a:spcPct val="0"/>
              </a:spcAft>
              <a:defRPr sz="3200" b="1">
                <a:solidFill>
                  <a:srgbClr val="336600"/>
                </a:solidFill>
                <a:latin typeface="Arial" charset="0"/>
              </a:defRPr>
            </a:lvl4pPr>
            <a:lvl5pPr algn="l" defTabSz="957263" rtl="0" eaLnBrk="0" fontAlgn="base" hangingPunct="0">
              <a:spcBef>
                <a:spcPct val="0"/>
              </a:spcBef>
              <a:spcAft>
                <a:spcPct val="0"/>
              </a:spcAft>
              <a:defRPr sz="3200" b="1">
                <a:solidFill>
                  <a:srgbClr val="336600"/>
                </a:solidFill>
                <a:latin typeface="Arial" charset="0"/>
              </a:defRPr>
            </a:lvl5pPr>
            <a:lvl6pPr marL="457200" algn="l" defTabSz="957263" rtl="0" eaLnBrk="0" fontAlgn="base" hangingPunct="0">
              <a:spcBef>
                <a:spcPct val="0"/>
              </a:spcBef>
              <a:spcAft>
                <a:spcPct val="0"/>
              </a:spcAft>
              <a:defRPr sz="3200" b="1">
                <a:solidFill>
                  <a:srgbClr val="336600"/>
                </a:solidFill>
                <a:latin typeface="Arial" charset="0"/>
              </a:defRPr>
            </a:lvl6pPr>
            <a:lvl7pPr marL="914400" algn="l" defTabSz="957263" rtl="0" eaLnBrk="0" fontAlgn="base" hangingPunct="0">
              <a:spcBef>
                <a:spcPct val="0"/>
              </a:spcBef>
              <a:spcAft>
                <a:spcPct val="0"/>
              </a:spcAft>
              <a:defRPr sz="3200" b="1">
                <a:solidFill>
                  <a:srgbClr val="336600"/>
                </a:solidFill>
                <a:latin typeface="Arial" charset="0"/>
              </a:defRPr>
            </a:lvl7pPr>
            <a:lvl8pPr marL="1371600" algn="l" defTabSz="957263" rtl="0" eaLnBrk="0" fontAlgn="base" hangingPunct="0">
              <a:spcBef>
                <a:spcPct val="0"/>
              </a:spcBef>
              <a:spcAft>
                <a:spcPct val="0"/>
              </a:spcAft>
              <a:defRPr sz="3200" b="1">
                <a:solidFill>
                  <a:srgbClr val="336600"/>
                </a:solidFill>
                <a:latin typeface="Arial" charset="0"/>
              </a:defRPr>
            </a:lvl8pPr>
            <a:lvl9pPr marL="1828800" algn="l" defTabSz="957263" rtl="0" eaLnBrk="0" fontAlgn="base" hangingPunct="0">
              <a:spcBef>
                <a:spcPct val="0"/>
              </a:spcBef>
              <a:spcAft>
                <a:spcPct val="0"/>
              </a:spcAft>
              <a:defRPr sz="3200" b="1">
                <a:solidFill>
                  <a:srgbClr val="336600"/>
                </a:solidFill>
                <a:latin typeface="Arial" charset="0"/>
              </a:defRPr>
            </a:lvl9pPr>
          </a:lstStyle>
          <a:p>
            <a:r>
              <a:rPr lang="en-US" dirty="0" smtClean="0"/>
              <a:t>Why Credibility and Trust are Essential</a:t>
            </a:r>
          </a:p>
        </p:txBody>
      </p:sp>
      <p:pic>
        <p:nvPicPr>
          <p:cNvPr id="6" name="0800 tue carron Grogan385.wav">
            <a:hlinkClick r:id="" action="ppaction://media"/>
          </p:cNvPr>
          <p:cNvPicPr>
            <a:picLocks noRot="1" noChangeAspect="1"/>
          </p:cNvPicPr>
          <p:nvPr>
            <a:audioFile r:link="rId2"/>
          </p:nvPr>
        </p:nvPicPr>
        <p:blipFill>
          <a:blip r:embed="rId5" cstate="print"/>
          <a:stretch>
            <a:fillRect/>
          </a:stretch>
        </p:blipFill>
        <p:spPr>
          <a:xfrm>
            <a:off x="9488488" y="6440488"/>
            <a:ext cx="304800" cy="304800"/>
          </a:xfrm>
          <a:prstGeom prst="rect">
            <a:avLst/>
          </a:prstGeom>
        </p:spPr>
      </p:pic>
    </p:spTree>
    <p:custDataLst>
      <p:tags r:id="rId1"/>
    </p:custDataLst>
  </p:cSld>
  <p:clrMapOvr>
    <a:masterClrMapping/>
  </p:clrMapOvr>
  <p:transition advTm="5757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818179">
                                            <p:txEl>
                                              <p:pRg st="0" end="0"/>
                                            </p:txEl>
                                          </p:spTgt>
                                        </p:tgtEl>
                                        <p:attrNameLst>
                                          <p:attrName>style.visibility</p:attrName>
                                        </p:attrNameLst>
                                      </p:cBhvr>
                                      <p:to>
                                        <p:strVal val="visible"/>
                                      </p:to>
                                    </p:set>
                                    <p:animEffect transition="in" filter="dissolve">
                                      <p:cBhvr>
                                        <p:cTn id="11" dur="500"/>
                                        <p:tgtEl>
                                          <p:spTgt spid="818179">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818180"/>
                                        </p:tgtEl>
                                        <p:attrNameLst>
                                          <p:attrName>style.visibility</p:attrName>
                                        </p:attrNameLst>
                                      </p:cBhvr>
                                      <p:to>
                                        <p:strVal val="visible"/>
                                      </p:to>
                                    </p:set>
                                    <p:animEffect transition="in" filter="dissolve">
                                      <p:cBhvr>
                                        <p:cTn id="16" dur="500"/>
                                        <p:tgtEl>
                                          <p:spTgt spid="81818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7"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818179" grpId="0" build="p" autoUpdateAnimBg="0"/>
      <p:bldP spid="818180"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a:xfrm>
            <a:off x="0" y="0"/>
            <a:ext cx="6896100" cy="1143000"/>
          </a:xfrm>
        </p:spPr>
        <p:txBody>
          <a:bodyPr/>
          <a:lstStyle/>
          <a:p>
            <a:r>
              <a:rPr lang="en-US" dirty="0" smtClean="0"/>
              <a:t>Question Four</a:t>
            </a:r>
          </a:p>
        </p:txBody>
      </p:sp>
      <p:sp>
        <p:nvSpPr>
          <p:cNvPr id="38915" name="Text Box 3"/>
          <p:cNvSpPr txBox="1">
            <a:spLocks noChangeArrowheads="1"/>
          </p:cNvSpPr>
          <p:nvPr/>
        </p:nvSpPr>
        <p:spPr bwMode="auto">
          <a:xfrm>
            <a:off x="1368425" y="2057400"/>
            <a:ext cx="7959725" cy="30469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3200" dirty="0">
                <a:solidFill>
                  <a:schemeClr val="tx1"/>
                </a:solidFill>
              </a:rPr>
              <a:t>Do you believe </a:t>
            </a:r>
            <a:r>
              <a:rPr lang="en-US" sz="3200" dirty="0" smtClean="0">
                <a:solidFill>
                  <a:schemeClr val="tx1"/>
                </a:solidFill>
              </a:rPr>
              <a:t>it is possible to conduct environmental risk assessment that is based on sound science while being transparent and flexible and involves stakeholders in </a:t>
            </a:r>
            <a:r>
              <a:rPr lang="en-US" sz="3200" dirty="0">
                <a:solidFill>
                  <a:schemeClr val="tx1"/>
                </a:solidFill>
              </a:rPr>
              <a:t>the </a:t>
            </a:r>
            <a:r>
              <a:rPr lang="en-US" sz="3200" dirty="0" smtClean="0">
                <a:solidFill>
                  <a:schemeClr val="tx1"/>
                </a:solidFill>
              </a:rPr>
              <a:t>decision-making process?</a:t>
            </a:r>
            <a:endParaRPr lang="en-US" sz="3200" dirty="0">
              <a:solidFill>
                <a:schemeClr val="tx1"/>
              </a:solidFill>
            </a:endParaRPr>
          </a:p>
        </p:txBody>
      </p:sp>
      <p:pic>
        <p:nvPicPr>
          <p:cNvPr id="4" name="0800 tue carron Grogan462.wav">
            <a:hlinkClick r:id="" action="ppaction://media"/>
          </p:cNvPr>
          <p:cNvPicPr>
            <a:picLocks noRot="1" noChangeAspect="1"/>
          </p:cNvPicPr>
          <p:nvPr>
            <a:audioFile r:link="rId1"/>
          </p:nvPr>
        </p:nvPicPr>
        <p:blipFill>
          <a:blip r:embed="rId4" cstate="print"/>
          <a:stretch>
            <a:fillRect/>
          </a:stretch>
        </p:blipFill>
        <p:spPr>
          <a:xfrm>
            <a:off x="9488488" y="6440488"/>
            <a:ext cx="304800" cy="304800"/>
          </a:xfrm>
          <a:prstGeom prst="rect">
            <a:avLst/>
          </a:prstGeom>
        </p:spPr>
      </p:pic>
    </p:spTree>
    <p:extLst>
      <p:ext uri="{BB962C8B-B14F-4D97-AF65-F5344CB8AC3E}">
        <p14:creationId xmlns="" xmlns:p14="http://schemas.microsoft.com/office/powerpoint/2010/main" val="74842466"/>
      </p:ext>
    </p:extLst>
  </p:cSld>
  <p:clrMapOvr>
    <a:masterClrMapping/>
  </p:clrMapOvr>
  <p:transition advTm="3418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166" name="Picture 2" descr="cerrogrande1"/>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0"/>
            <a:ext cx="9906000" cy="693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20163" name="Slide Number Placeholder 2"/>
          <p:cNvSpPr txBox="1">
            <a:spLocks noGrp="1"/>
          </p:cNvSpPr>
          <p:nvPr/>
        </p:nvSpPr>
        <p:spPr bwMode="auto">
          <a:xfrm>
            <a:off x="7099300" y="6245225"/>
            <a:ext cx="2311400" cy="476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lgn="l">
              <a:defRPr sz="2400">
                <a:solidFill>
                  <a:schemeClr val="tx1"/>
                </a:solidFill>
                <a:latin typeface="Times New Roman" pitchFamily="18" charset="0"/>
              </a:defRPr>
            </a:lvl1pPr>
            <a:lvl2pPr marL="742950" indent="-285750" algn="l">
              <a:defRPr sz="2400">
                <a:solidFill>
                  <a:schemeClr val="tx1"/>
                </a:solidFill>
                <a:latin typeface="Times New Roman" pitchFamily="18" charset="0"/>
              </a:defRPr>
            </a:lvl2pPr>
            <a:lvl3pPr marL="1143000" indent="-228600" algn="l">
              <a:defRPr sz="2400">
                <a:solidFill>
                  <a:schemeClr val="tx1"/>
                </a:solidFill>
                <a:latin typeface="Times New Roman" pitchFamily="18" charset="0"/>
              </a:defRPr>
            </a:lvl3pPr>
            <a:lvl4pPr marL="1600200" indent="-228600" algn="l">
              <a:defRPr sz="2400">
                <a:solidFill>
                  <a:schemeClr val="tx1"/>
                </a:solidFill>
                <a:latin typeface="Times New Roman" pitchFamily="18" charset="0"/>
              </a:defRPr>
            </a:lvl4pPr>
            <a:lvl5pPr marL="2057400" indent="-228600" algn="l">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fld id="{CC07DAD2-A0C3-4635-A3F0-8387AB585142}" type="slidenum">
              <a:rPr lang="en-US" sz="1400" b="0">
                <a:latin typeface="Arial" charset="0"/>
              </a:rPr>
              <a:pPr algn="r"/>
              <a:t>41</a:t>
            </a:fld>
            <a:endParaRPr lang="en-US" sz="1400" b="0">
              <a:latin typeface="Arial" charset="0"/>
            </a:endParaRPr>
          </a:p>
        </p:txBody>
      </p:sp>
      <p:sp>
        <p:nvSpPr>
          <p:cNvPr id="220165" name="TextBox 4"/>
          <p:cNvSpPr txBox="1">
            <a:spLocks noChangeArrowheads="1"/>
          </p:cNvSpPr>
          <p:nvPr/>
        </p:nvSpPr>
        <p:spPr bwMode="auto">
          <a:xfrm>
            <a:off x="1397000" y="304800"/>
            <a:ext cx="7105650"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gn="l">
              <a:defRPr sz="2400">
                <a:solidFill>
                  <a:schemeClr val="tx1"/>
                </a:solidFill>
                <a:latin typeface="Times New Roman" pitchFamily="18" charset="0"/>
              </a:defRPr>
            </a:lvl1pPr>
            <a:lvl2pPr marL="742950" indent="-285750" algn="l">
              <a:defRPr sz="2400">
                <a:solidFill>
                  <a:schemeClr val="tx1"/>
                </a:solidFill>
                <a:latin typeface="Times New Roman" pitchFamily="18" charset="0"/>
              </a:defRPr>
            </a:lvl2pPr>
            <a:lvl3pPr marL="1143000" indent="-228600" algn="l">
              <a:defRPr sz="2400">
                <a:solidFill>
                  <a:schemeClr val="tx1"/>
                </a:solidFill>
                <a:latin typeface="Times New Roman" pitchFamily="18" charset="0"/>
              </a:defRPr>
            </a:lvl3pPr>
            <a:lvl4pPr marL="1600200" indent="-228600" algn="l">
              <a:defRPr sz="2400">
                <a:solidFill>
                  <a:schemeClr val="tx1"/>
                </a:solidFill>
                <a:latin typeface="Times New Roman" pitchFamily="18" charset="0"/>
              </a:defRPr>
            </a:lvl4pPr>
            <a:lvl5pPr marL="2057400" indent="-228600" algn="l">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3600">
                <a:solidFill>
                  <a:srgbClr val="FFFF00"/>
                </a:solidFill>
                <a:latin typeface="Arial" charset="0"/>
              </a:rPr>
              <a:t>Cerro Grande Fire (May 2000)</a:t>
            </a:r>
          </a:p>
        </p:txBody>
      </p:sp>
      <p:pic>
        <p:nvPicPr>
          <p:cNvPr id="5" name="0800 tue carron Grogan437.wav">
            <a:hlinkClick r:id="" action="ppaction://media"/>
          </p:cNvPr>
          <p:cNvPicPr>
            <a:picLocks noRot="1" noChangeAspect="1"/>
          </p:cNvPicPr>
          <p:nvPr>
            <a:audioFile r:link="rId1"/>
          </p:nvPr>
        </p:nvPicPr>
        <p:blipFill>
          <a:blip r:embed="rId5" cstate="print"/>
          <a:stretch>
            <a:fillRect/>
          </a:stretch>
        </p:blipFill>
        <p:spPr>
          <a:xfrm>
            <a:off x="9488488" y="6440488"/>
            <a:ext cx="304800" cy="304800"/>
          </a:xfrm>
          <a:prstGeom prst="rect">
            <a:avLst/>
          </a:prstGeom>
        </p:spPr>
      </p:pic>
    </p:spTree>
  </p:cSld>
  <p:clrMapOvr>
    <a:masterClrMapping/>
  </p:clrMapOvr>
  <p:transition advTm="11837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ChangeArrowheads="1"/>
          </p:cNvSpPr>
          <p:nvPr>
            <p:ph type="title" idx="4294967295"/>
          </p:nvPr>
        </p:nvSpPr>
        <p:spPr/>
        <p:txBody>
          <a:bodyPr lIns="91440" tIns="45720" rIns="91440" bIns="45720"/>
          <a:lstStyle/>
          <a:p>
            <a:pPr eaLnBrk="1" hangingPunct="1"/>
            <a:r>
              <a:rPr lang="en-US">
                <a:cs typeface="Arial" charset="0"/>
              </a:rPr>
              <a:t>Key Findings from Cerro Grande Fire</a:t>
            </a:r>
          </a:p>
        </p:txBody>
      </p:sp>
      <p:sp>
        <p:nvSpPr>
          <p:cNvPr id="222211" name="Rectangle 3"/>
          <p:cNvSpPr>
            <a:spLocks noGrp="1" noChangeArrowheads="1"/>
          </p:cNvSpPr>
          <p:nvPr>
            <p:ph idx="4294967295"/>
          </p:nvPr>
        </p:nvSpPr>
        <p:spPr>
          <a:xfrm>
            <a:off x="382588" y="1447800"/>
            <a:ext cx="9031287" cy="4291013"/>
          </a:xfrm>
        </p:spPr>
        <p:txBody>
          <a:bodyPr lIns="91440" tIns="45720" rIns="91440" bIns="45720"/>
          <a:lstStyle/>
          <a:p>
            <a:pPr eaLnBrk="1" hangingPunct="1">
              <a:lnSpc>
                <a:spcPct val="90000"/>
              </a:lnSpc>
            </a:pPr>
            <a:r>
              <a:rPr lang="en-US">
                <a:cs typeface="Arial" charset="0"/>
              </a:rPr>
              <a:t>Problem</a:t>
            </a:r>
          </a:p>
          <a:p>
            <a:pPr lvl="1" eaLnBrk="1" hangingPunct="1">
              <a:lnSpc>
                <a:spcPct val="90000"/>
              </a:lnSpc>
            </a:pPr>
            <a:r>
              <a:rPr lang="en-US">
                <a:cs typeface="Arial" charset="0"/>
              </a:rPr>
              <a:t>Data not consistent or accessible</a:t>
            </a:r>
          </a:p>
          <a:p>
            <a:pPr lvl="1" eaLnBrk="1" hangingPunct="1">
              <a:lnSpc>
                <a:spcPct val="90000"/>
              </a:lnSpc>
            </a:pPr>
            <a:r>
              <a:rPr lang="en-US">
                <a:cs typeface="Arial" charset="0"/>
              </a:rPr>
              <a:t>Lack of transparency in decision process</a:t>
            </a:r>
          </a:p>
          <a:p>
            <a:pPr lvl="1" eaLnBrk="1" hangingPunct="1">
              <a:lnSpc>
                <a:spcPct val="90000"/>
              </a:lnSpc>
            </a:pPr>
            <a:r>
              <a:rPr lang="en-US">
                <a:cs typeface="Arial" charset="0"/>
              </a:rPr>
              <a:t>Communication of decisions not effective or timely</a:t>
            </a:r>
          </a:p>
          <a:p>
            <a:pPr eaLnBrk="1" hangingPunct="1">
              <a:lnSpc>
                <a:spcPct val="90000"/>
              </a:lnSpc>
            </a:pPr>
            <a:r>
              <a:rPr lang="en-US">
                <a:cs typeface="Arial" charset="0"/>
              </a:rPr>
              <a:t>Result </a:t>
            </a:r>
          </a:p>
          <a:p>
            <a:pPr lvl="1" eaLnBrk="1" hangingPunct="1">
              <a:lnSpc>
                <a:spcPct val="90000"/>
              </a:lnSpc>
            </a:pPr>
            <a:r>
              <a:rPr lang="en-US">
                <a:cs typeface="Arial" charset="0"/>
              </a:rPr>
              <a:t>Risk evaluation difficult and lengthy process</a:t>
            </a:r>
          </a:p>
          <a:p>
            <a:pPr lvl="1" eaLnBrk="1" hangingPunct="1">
              <a:lnSpc>
                <a:spcPct val="90000"/>
              </a:lnSpc>
            </a:pPr>
            <a:r>
              <a:rPr lang="en-US">
                <a:cs typeface="Arial" charset="0"/>
              </a:rPr>
              <a:t>Lack of confidence in results and distrust of decision makers</a:t>
            </a:r>
            <a:endParaRPr lang="en-US"/>
          </a:p>
        </p:txBody>
      </p:sp>
      <p:sp>
        <p:nvSpPr>
          <p:cNvPr id="222213" name="Slide Number Placeholder 2"/>
          <p:cNvSpPr txBox="1">
            <a:spLocks noGrp="1"/>
          </p:cNvSpPr>
          <p:nvPr/>
        </p:nvSpPr>
        <p:spPr bwMode="auto">
          <a:xfrm>
            <a:off x="7099300" y="6245225"/>
            <a:ext cx="2311400" cy="476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lgn="l">
              <a:defRPr sz="2400">
                <a:solidFill>
                  <a:schemeClr val="tx1"/>
                </a:solidFill>
                <a:latin typeface="Times New Roman" pitchFamily="18" charset="0"/>
              </a:defRPr>
            </a:lvl1pPr>
            <a:lvl2pPr marL="742950" indent="-285750" algn="l">
              <a:defRPr sz="2400">
                <a:solidFill>
                  <a:schemeClr val="tx1"/>
                </a:solidFill>
                <a:latin typeface="Times New Roman" pitchFamily="18" charset="0"/>
              </a:defRPr>
            </a:lvl2pPr>
            <a:lvl3pPr marL="1143000" indent="-228600" algn="l">
              <a:defRPr sz="2400">
                <a:solidFill>
                  <a:schemeClr val="tx1"/>
                </a:solidFill>
                <a:latin typeface="Times New Roman" pitchFamily="18" charset="0"/>
              </a:defRPr>
            </a:lvl3pPr>
            <a:lvl4pPr marL="1600200" indent="-228600" algn="l">
              <a:defRPr sz="2400">
                <a:solidFill>
                  <a:schemeClr val="tx1"/>
                </a:solidFill>
                <a:latin typeface="Times New Roman" pitchFamily="18" charset="0"/>
              </a:defRPr>
            </a:lvl4pPr>
            <a:lvl5pPr marL="2057400" indent="-228600" algn="l">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fld id="{FFA0ECA7-B111-4D05-8C69-94568060FEBF}" type="slidenum">
              <a:rPr lang="en-US" sz="1400" b="0">
                <a:latin typeface="Arial" charset="0"/>
              </a:rPr>
              <a:pPr algn="r"/>
              <a:t>42</a:t>
            </a:fld>
            <a:endParaRPr lang="en-US" sz="1400" b="0">
              <a:latin typeface="Arial" charset="0"/>
            </a:endParaRPr>
          </a:p>
        </p:txBody>
      </p:sp>
      <p:pic>
        <p:nvPicPr>
          <p:cNvPr id="5" name="0800 tue carron Grogan441.wav">
            <a:hlinkClick r:id="" action="ppaction://media"/>
          </p:cNvPr>
          <p:cNvPicPr>
            <a:picLocks noRot="1" noChangeAspect="1"/>
          </p:cNvPicPr>
          <p:nvPr>
            <a:audioFile r:link="rId1"/>
          </p:nvPr>
        </p:nvPicPr>
        <p:blipFill>
          <a:blip r:embed="rId4" cstate="print"/>
          <a:stretch>
            <a:fillRect/>
          </a:stretch>
        </p:blipFill>
        <p:spPr>
          <a:xfrm>
            <a:off x="9488488" y="6440488"/>
            <a:ext cx="304800" cy="304800"/>
          </a:xfrm>
          <a:prstGeom prst="rect">
            <a:avLst/>
          </a:prstGeom>
        </p:spPr>
      </p:pic>
    </p:spTree>
  </p:cSld>
  <p:clrMapOvr>
    <a:masterClrMapping/>
  </p:clrMapOvr>
  <p:transition advTm="8653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idx="4294967295"/>
          </p:nvPr>
        </p:nvSpPr>
        <p:spPr/>
        <p:txBody>
          <a:bodyPr lIns="91440" tIns="45720" rIns="91440" bIns="45720"/>
          <a:lstStyle/>
          <a:p>
            <a:r>
              <a:rPr lang="en-US"/>
              <a:t>Foundation for RACER</a:t>
            </a:r>
            <a:r>
              <a:rPr lang="en-US" baseline="30000">
                <a:cs typeface="Arial" charset="0"/>
              </a:rPr>
              <a:t>®</a:t>
            </a:r>
          </a:p>
        </p:txBody>
      </p:sp>
      <p:sp>
        <p:nvSpPr>
          <p:cNvPr id="224259" name="Rectangle 3"/>
          <p:cNvSpPr>
            <a:spLocks noGrp="1" noChangeArrowheads="1"/>
          </p:cNvSpPr>
          <p:nvPr>
            <p:ph sz="half" idx="4294967295"/>
          </p:nvPr>
        </p:nvSpPr>
        <p:spPr>
          <a:xfrm>
            <a:off x="660400" y="1600200"/>
            <a:ext cx="4622800" cy="4525963"/>
          </a:xfrm>
        </p:spPr>
        <p:txBody>
          <a:bodyPr lIns="91440" tIns="45720" rIns="91440" bIns="45720"/>
          <a:lstStyle/>
          <a:p>
            <a:r>
              <a:rPr lang="en-US" sz="2000"/>
              <a:t>Clear objectives</a:t>
            </a:r>
          </a:p>
          <a:p>
            <a:r>
              <a:rPr lang="en-US" sz="2000"/>
              <a:t>Integrated processes</a:t>
            </a:r>
          </a:p>
          <a:p>
            <a:r>
              <a:rPr lang="en-US" sz="2000"/>
              <a:t>Open and consistent communication</a:t>
            </a:r>
          </a:p>
          <a:p>
            <a:r>
              <a:rPr lang="en-US" sz="2000"/>
              <a:t>Tools to relate data and information to decisions</a:t>
            </a:r>
          </a:p>
        </p:txBody>
      </p:sp>
      <p:sp>
        <p:nvSpPr>
          <p:cNvPr id="224260" name="Rectangle 5"/>
          <p:cNvSpPr>
            <a:spLocks noGrp="1" noChangeArrowheads="1"/>
          </p:cNvSpPr>
          <p:nvPr>
            <p:ph sz="half" idx="4294967295"/>
          </p:nvPr>
        </p:nvSpPr>
        <p:spPr>
          <a:xfrm>
            <a:off x="5324475" y="1600200"/>
            <a:ext cx="4086225" cy="4525963"/>
          </a:xfrm>
        </p:spPr>
        <p:txBody>
          <a:bodyPr lIns="91440" tIns="45720" rIns="91440" bIns="45720"/>
          <a:lstStyle/>
          <a:p>
            <a:r>
              <a:rPr lang="en-US" sz="2000"/>
              <a:t>Consistency</a:t>
            </a:r>
          </a:p>
          <a:p>
            <a:r>
              <a:rPr lang="en-US" sz="2000"/>
              <a:t>Transparency</a:t>
            </a:r>
          </a:p>
          <a:p>
            <a:r>
              <a:rPr lang="en-US" sz="2000"/>
              <a:t>Flexibility</a:t>
            </a:r>
          </a:p>
          <a:p>
            <a:r>
              <a:rPr lang="en-US" sz="2000"/>
              <a:t>Repeatability</a:t>
            </a:r>
          </a:p>
        </p:txBody>
      </p:sp>
      <p:sp>
        <p:nvSpPr>
          <p:cNvPr id="224262" name="Slide Number Placeholder 2"/>
          <p:cNvSpPr txBox="1">
            <a:spLocks noGrp="1"/>
          </p:cNvSpPr>
          <p:nvPr/>
        </p:nvSpPr>
        <p:spPr bwMode="auto">
          <a:xfrm>
            <a:off x="7099300" y="6245225"/>
            <a:ext cx="2311400" cy="476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lgn="l">
              <a:defRPr sz="2400">
                <a:solidFill>
                  <a:schemeClr val="tx1"/>
                </a:solidFill>
                <a:latin typeface="Times New Roman" pitchFamily="18" charset="0"/>
              </a:defRPr>
            </a:lvl1pPr>
            <a:lvl2pPr marL="742950" indent="-285750" algn="l">
              <a:defRPr sz="2400">
                <a:solidFill>
                  <a:schemeClr val="tx1"/>
                </a:solidFill>
                <a:latin typeface="Times New Roman" pitchFamily="18" charset="0"/>
              </a:defRPr>
            </a:lvl2pPr>
            <a:lvl3pPr marL="1143000" indent="-228600" algn="l">
              <a:defRPr sz="2400">
                <a:solidFill>
                  <a:schemeClr val="tx1"/>
                </a:solidFill>
                <a:latin typeface="Times New Roman" pitchFamily="18" charset="0"/>
              </a:defRPr>
            </a:lvl3pPr>
            <a:lvl4pPr marL="1600200" indent="-228600" algn="l">
              <a:defRPr sz="2400">
                <a:solidFill>
                  <a:schemeClr val="tx1"/>
                </a:solidFill>
                <a:latin typeface="Times New Roman" pitchFamily="18" charset="0"/>
              </a:defRPr>
            </a:lvl4pPr>
            <a:lvl5pPr marL="2057400" indent="-228600" algn="l">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fld id="{A58FE826-5CA1-418C-9EF3-721C4E0EBAB8}" type="slidenum">
              <a:rPr lang="en-US" sz="1400" b="0">
                <a:latin typeface="Arial" charset="0"/>
              </a:rPr>
              <a:pPr algn="r"/>
              <a:t>43</a:t>
            </a:fld>
            <a:endParaRPr lang="en-US" sz="1400" b="0">
              <a:latin typeface="Arial" charset="0"/>
            </a:endParaRPr>
          </a:p>
        </p:txBody>
      </p:sp>
      <p:pic>
        <p:nvPicPr>
          <p:cNvPr id="6" name="0800 tue carron Grogan446.wav">
            <a:hlinkClick r:id="" action="ppaction://media"/>
          </p:cNvPr>
          <p:cNvPicPr>
            <a:picLocks noRot="1" noChangeAspect="1"/>
          </p:cNvPicPr>
          <p:nvPr>
            <a:audioFile r:link="rId1"/>
          </p:nvPr>
        </p:nvPicPr>
        <p:blipFill>
          <a:blip r:embed="rId4" cstate="print"/>
          <a:stretch>
            <a:fillRect/>
          </a:stretch>
        </p:blipFill>
        <p:spPr>
          <a:xfrm>
            <a:off x="9488488" y="6440488"/>
            <a:ext cx="304800" cy="304800"/>
          </a:xfrm>
          <a:prstGeom prst="rect">
            <a:avLst/>
          </a:prstGeom>
        </p:spPr>
      </p:pic>
    </p:spTree>
    <p:extLst>
      <p:ext uri="{BB962C8B-B14F-4D97-AF65-F5344CB8AC3E}">
        <p14:creationId xmlns="" xmlns:p14="http://schemas.microsoft.com/office/powerpoint/2010/main" val="3823105468"/>
      </p:ext>
    </p:extLst>
  </p:cSld>
  <p:clrMapOvr>
    <a:masterClrMapping/>
  </p:clrMapOvr>
  <p:transition advTm="3352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7" name="Slide Number Placeholder 2"/>
          <p:cNvSpPr txBox="1">
            <a:spLocks noGrp="1"/>
          </p:cNvSpPr>
          <p:nvPr/>
        </p:nvSpPr>
        <p:spPr bwMode="auto">
          <a:xfrm>
            <a:off x="7099300" y="6245225"/>
            <a:ext cx="2311400" cy="476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lgn="l">
              <a:defRPr sz="2400">
                <a:solidFill>
                  <a:schemeClr val="tx1"/>
                </a:solidFill>
                <a:latin typeface="Times New Roman" pitchFamily="18" charset="0"/>
              </a:defRPr>
            </a:lvl1pPr>
            <a:lvl2pPr marL="742950" indent="-285750" algn="l">
              <a:defRPr sz="2400">
                <a:solidFill>
                  <a:schemeClr val="tx1"/>
                </a:solidFill>
                <a:latin typeface="Times New Roman" pitchFamily="18" charset="0"/>
              </a:defRPr>
            </a:lvl2pPr>
            <a:lvl3pPr marL="1143000" indent="-228600" algn="l">
              <a:defRPr sz="2400">
                <a:solidFill>
                  <a:schemeClr val="tx1"/>
                </a:solidFill>
                <a:latin typeface="Times New Roman" pitchFamily="18" charset="0"/>
              </a:defRPr>
            </a:lvl3pPr>
            <a:lvl4pPr marL="1600200" indent="-228600" algn="l">
              <a:defRPr sz="2400">
                <a:solidFill>
                  <a:schemeClr val="tx1"/>
                </a:solidFill>
                <a:latin typeface="Times New Roman" pitchFamily="18" charset="0"/>
              </a:defRPr>
            </a:lvl4pPr>
            <a:lvl5pPr marL="2057400" indent="-228600" algn="l">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fld id="{D3189064-FC0C-4825-88CF-C156D10A5DB8}" type="slidenum">
              <a:rPr lang="en-US" sz="1400" b="0">
                <a:latin typeface="Arial" charset="0"/>
              </a:rPr>
              <a:pPr algn="r"/>
              <a:t>44</a:t>
            </a:fld>
            <a:endParaRPr lang="en-US" sz="1400" b="0">
              <a:latin typeface="Arial" charset="0"/>
            </a:endParaRPr>
          </a:p>
        </p:txBody>
      </p:sp>
      <p:sp>
        <p:nvSpPr>
          <p:cNvPr id="4" name="Title 3"/>
          <p:cNvSpPr>
            <a:spLocks noGrp="1"/>
          </p:cNvSpPr>
          <p:nvPr>
            <p:ph type="title" idx="4294967295"/>
          </p:nvPr>
        </p:nvSpPr>
        <p:spPr/>
        <p:txBody>
          <a:bodyPr lIns="91440" tIns="45720" rIns="91440" bIns="45720"/>
          <a:lstStyle/>
          <a:p>
            <a:r>
              <a:rPr lang="en-US">
                <a:effectLst>
                  <a:outerShdw blurRad="38100" dist="38100" dir="2700000" algn="tl">
                    <a:srgbClr val="C0C0C0"/>
                  </a:outerShdw>
                </a:effectLst>
              </a:rPr>
              <a:t>What is RACER</a:t>
            </a:r>
            <a:r>
              <a:rPr lang="en-US" baseline="30000">
                <a:cs typeface="Arial" charset="0"/>
              </a:rPr>
              <a:t>®</a:t>
            </a:r>
            <a:r>
              <a:rPr lang="en-US">
                <a:effectLst>
                  <a:outerShdw blurRad="38100" dist="38100" dir="2700000" algn="tl">
                    <a:srgbClr val="C0C0C0"/>
                  </a:outerShdw>
                </a:effectLst>
              </a:rPr>
              <a:t>?</a:t>
            </a:r>
          </a:p>
        </p:txBody>
      </p:sp>
      <p:sp>
        <p:nvSpPr>
          <p:cNvPr id="226309" name="Content Placeholder 4"/>
          <p:cNvSpPr>
            <a:spLocks noGrp="1"/>
          </p:cNvSpPr>
          <p:nvPr>
            <p:ph idx="4294967295"/>
          </p:nvPr>
        </p:nvSpPr>
        <p:spPr>
          <a:xfrm>
            <a:off x="825500" y="1874838"/>
            <a:ext cx="8585200" cy="4525962"/>
          </a:xfrm>
        </p:spPr>
        <p:txBody>
          <a:bodyPr lIns="91440" tIns="45720" rIns="91440" bIns="45720"/>
          <a:lstStyle/>
          <a:p>
            <a:pPr>
              <a:buFont typeface="Wingdings" pitchFamily="2" charset="2"/>
              <a:buNone/>
            </a:pPr>
            <a:r>
              <a:rPr lang="en-US"/>
              <a:t>	An innovative approach to support decision making and communication related to risks from chemicals and radionuclides in the environment</a:t>
            </a:r>
          </a:p>
          <a:p>
            <a:pPr lvl="1">
              <a:buFont typeface="Wingdings" pitchFamily="2" charset="2"/>
              <a:buNone/>
            </a:pPr>
            <a:endParaRPr lang="en-US"/>
          </a:p>
        </p:txBody>
      </p:sp>
      <p:pic>
        <p:nvPicPr>
          <p:cNvPr id="5" name="0800 tue carron Grogan447.wav">
            <a:hlinkClick r:id="" action="ppaction://media"/>
          </p:cNvPr>
          <p:cNvPicPr>
            <a:picLocks noRot="1" noChangeAspect="1"/>
          </p:cNvPicPr>
          <p:nvPr>
            <a:audioFile r:link="rId1"/>
          </p:nvPr>
        </p:nvPicPr>
        <p:blipFill>
          <a:blip r:embed="rId4" cstate="print"/>
          <a:stretch>
            <a:fillRect/>
          </a:stretch>
        </p:blipFill>
        <p:spPr>
          <a:xfrm>
            <a:off x="9488488" y="6440488"/>
            <a:ext cx="304800" cy="304800"/>
          </a:xfrm>
          <a:prstGeom prst="rect">
            <a:avLst/>
          </a:prstGeom>
        </p:spPr>
      </p:pic>
    </p:spTree>
    <p:extLst>
      <p:ext uri="{BB962C8B-B14F-4D97-AF65-F5344CB8AC3E}">
        <p14:creationId xmlns="" xmlns:p14="http://schemas.microsoft.com/office/powerpoint/2010/main" val="986716347"/>
      </p:ext>
    </p:extLst>
  </p:cSld>
  <p:clrMapOvr>
    <a:masterClrMapping/>
  </p:clrMapOvr>
  <p:transition advTm="948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2"/>
          <p:cNvSpPr>
            <a:spLocks noGrp="1" noChangeArrowheads="1"/>
          </p:cNvSpPr>
          <p:nvPr>
            <p:ph type="title"/>
          </p:nvPr>
        </p:nvSpPr>
        <p:spPr/>
        <p:txBody>
          <a:bodyPr/>
          <a:lstStyle/>
          <a:p>
            <a:r>
              <a:rPr lang="en-GB"/>
              <a:t>Principles of RACER</a:t>
            </a:r>
            <a:r>
              <a:rPr lang="en-US" baseline="30000">
                <a:cs typeface="Arial" charset="0"/>
              </a:rPr>
              <a:t>®</a:t>
            </a:r>
            <a:endParaRPr lang="en-GB" baseline="30000">
              <a:cs typeface="Arial" charset="0"/>
            </a:endParaRPr>
          </a:p>
        </p:txBody>
      </p:sp>
      <p:sp>
        <p:nvSpPr>
          <p:cNvPr id="325635" name="Rectangle 3"/>
          <p:cNvSpPr>
            <a:spLocks noGrp="1" noChangeArrowheads="1"/>
          </p:cNvSpPr>
          <p:nvPr>
            <p:ph type="body" idx="1"/>
          </p:nvPr>
        </p:nvSpPr>
        <p:spPr>
          <a:xfrm>
            <a:off x="415925" y="1700213"/>
            <a:ext cx="9185275" cy="4291012"/>
          </a:xfrm>
        </p:spPr>
        <p:txBody>
          <a:bodyPr/>
          <a:lstStyle/>
          <a:p>
            <a:r>
              <a:rPr lang="en-US" sz="2800"/>
              <a:t>Make environmental data consistent and accessible</a:t>
            </a:r>
            <a:endParaRPr lang="en-GB" sz="3200"/>
          </a:p>
          <a:p>
            <a:r>
              <a:rPr lang="en-US" sz="2800"/>
              <a:t>Provide a framework that links environmental data and human health</a:t>
            </a:r>
          </a:p>
          <a:p>
            <a:r>
              <a:rPr lang="en-US" sz="2800"/>
              <a:t>Emphasize relative comparisons for decision making and communication</a:t>
            </a:r>
            <a:endParaRPr lang="en-GB" sz="3200"/>
          </a:p>
          <a:p>
            <a:r>
              <a:rPr lang="en-GB" sz="2800"/>
              <a:t>Engage Stakeholders</a:t>
            </a:r>
          </a:p>
        </p:txBody>
      </p:sp>
      <p:pic>
        <p:nvPicPr>
          <p:cNvPr id="4" name="0800 tue carron Grogan448.wav">
            <a:hlinkClick r:id="" action="ppaction://media"/>
          </p:cNvPr>
          <p:cNvPicPr>
            <a:picLocks noRot="1" noChangeAspect="1"/>
          </p:cNvPicPr>
          <p:nvPr>
            <a:audioFile r:link="rId1"/>
          </p:nvPr>
        </p:nvPicPr>
        <p:blipFill>
          <a:blip r:embed="rId4" cstate="print"/>
          <a:stretch>
            <a:fillRect/>
          </a:stretch>
        </p:blipFill>
        <p:spPr>
          <a:xfrm>
            <a:off x="9488488" y="6440488"/>
            <a:ext cx="304800" cy="304800"/>
          </a:xfrm>
          <a:prstGeom prst="rect">
            <a:avLst/>
          </a:prstGeom>
        </p:spPr>
      </p:pic>
    </p:spTree>
    <p:extLst>
      <p:ext uri="{BB962C8B-B14F-4D97-AF65-F5344CB8AC3E}">
        <p14:creationId xmlns="" xmlns:p14="http://schemas.microsoft.com/office/powerpoint/2010/main" val="1576817613"/>
      </p:ext>
    </p:extLst>
  </p:cSld>
  <p:clrMapOvr>
    <a:masterClrMapping/>
  </p:clrMapOvr>
  <p:transition advTm="1044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22" name="Group 2"/>
          <p:cNvGrpSpPr>
            <a:grpSpLocks/>
          </p:cNvGrpSpPr>
          <p:nvPr/>
        </p:nvGrpSpPr>
        <p:grpSpPr bwMode="auto">
          <a:xfrm>
            <a:off x="5695950" y="2133600"/>
            <a:ext cx="3879850" cy="2957513"/>
            <a:chOff x="3312" y="1344"/>
            <a:chExt cx="2256" cy="1863"/>
          </a:xfrm>
        </p:grpSpPr>
        <p:pic>
          <p:nvPicPr>
            <p:cNvPr id="337923"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l="2127" t="20624" r="14894" b="7935"/>
            <a:stretch>
              <a:fillRect/>
            </a:stretch>
          </p:blipFill>
          <p:spPr bwMode="auto">
            <a:xfrm>
              <a:off x="3696" y="1932"/>
              <a:ext cx="1872" cy="10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37924" name="AutoShape 4"/>
            <p:cNvSpPr>
              <a:spLocks noChangeArrowheads="1"/>
            </p:cNvSpPr>
            <p:nvPr/>
          </p:nvSpPr>
          <p:spPr bwMode="auto">
            <a:xfrm flipV="1">
              <a:off x="3312" y="1344"/>
              <a:ext cx="1008" cy="576"/>
            </a:xfrm>
            <a:prstGeom prst="curvedUpArrow">
              <a:avLst>
                <a:gd name="adj1" fmla="val 22466"/>
                <a:gd name="adj2" fmla="val 57466"/>
                <a:gd name="adj3" fmla="val 33333"/>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7925" name="Text Box 5"/>
            <p:cNvSpPr txBox="1">
              <a:spLocks noChangeArrowheads="1"/>
            </p:cNvSpPr>
            <p:nvPr/>
          </p:nvSpPr>
          <p:spPr bwMode="auto">
            <a:xfrm>
              <a:off x="4320" y="1632"/>
              <a:ext cx="1051" cy="2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en-US" sz="2400">
                  <a:solidFill>
                    <a:schemeClr val="tx1"/>
                  </a:solidFill>
                </a:rPr>
                <a:t>Knowledge</a:t>
              </a:r>
            </a:p>
          </p:txBody>
        </p:sp>
        <p:sp>
          <p:nvSpPr>
            <p:cNvPr id="337926" name="Text Box 6"/>
            <p:cNvSpPr txBox="1">
              <a:spLocks noChangeArrowheads="1"/>
            </p:cNvSpPr>
            <p:nvPr/>
          </p:nvSpPr>
          <p:spPr bwMode="auto">
            <a:xfrm>
              <a:off x="3722" y="2976"/>
              <a:ext cx="1783"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1800">
                  <a:solidFill>
                    <a:schemeClr val="accent2"/>
                  </a:solidFill>
                </a:rPr>
                <a:t>Optimize sample locations</a:t>
              </a:r>
            </a:p>
          </p:txBody>
        </p:sp>
      </p:grpSp>
      <p:grpSp>
        <p:nvGrpSpPr>
          <p:cNvPr id="337927" name="Group 7"/>
          <p:cNvGrpSpPr>
            <a:grpSpLocks/>
          </p:cNvGrpSpPr>
          <p:nvPr/>
        </p:nvGrpSpPr>
        <p:grpSpPr bwMode="auto">
          <a:xfrm>
            <a:off x="1228725" y="1536700"/>
            <a:ext cx="4962525" cy="4711700"/>
            <a:chOff x="714" y="968"/>
            <a:chExt cx="2886" cy="2968"/>
          </a:xfrm>
        </p:grpSpPr>
        <p:sp>
          <p:nvSpPr>
            <p:cNvPr id="337928" name="Text Box 8"/>
            <p:cNvSpPr txBox="1">
              <a:spLocks noChangeArrowheads="1"/>
            </p:cNvSpPr>
            <p:nvPr/>
          </p:nvSpPr>
          <p:spPr bwMode="auto">
            <a:xfrm>
              <a:off x="2208" y="1296"/>
              <a:ext cx="1081" cy="2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en-US" sz="2400">
                  <a:solidFill>
                    <a:schemeClr val="tx1"/>
                  </a:solidFill>
                </a:rPr>
                <a:t>Information</a:t>
              </a:r>
            </a:p>
          </p:txBody>
        </p:sp>
        <p:pic>
          <p:nvPicPr>
            <p:cNvPr id="337929" name="Picture 9"/>
            <p:cNvPicPr>
              <a:picLocks noChangeAspect="1" noChangeArrowheads="1"/>
            </p:cNvPicPr>
            <p:nvPr/>
          </p:nvPicPr>
          <p:blipFill>
            <a:blip r:embed="rId5" cstate="print">
              <a:extLst>
                <a:ext uri="{28A0092B-C50C-407E-A947-70E740481C1C}">
                  <a14:useLocalDpi xmlns="" xmlns:a14="http://schemas.microsoft.com/office/drawing/2010/main" val="0"/>
                </a:ext>
              </a:extLst>
            </a:blip>
            <a:srcRect l="13686" t="33484" r="38925" b="8734"/>
            <a:stretch>
              <a:fillRect/>
            </a:stretch>
          </p:blipFill>
          <p:spPr bwMode="auto">
            <a:xfrm>
              <a:off x="1968" y="1548"/>
              <a:ext cx="1632" cy="12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7930" name="Picture 10"/>
            <p:cNvPicPr>
              <a:picLocks noChangeAspect="1" noChangeArrowheads="1"/>
            </p:cNvPicPr>
            <p:nvPr/>
          </p:nvPicPr>
          <p:blipFill>
            <a:blip r:embed="rId6" cstate="print">
              <a:extLst>
                <a:ext uri="{28A0092B-C50C-407E-A947-70E740481C1C}">
                  <a14:useLocalDpi xmlns="" xmlns:a14="http://schemas.microsoft.com/office/drawing/2010/main" val="0"/>
                </a:ext>
              </a:extLst>
            </a:blip>
            <a:srcRect t="-18" b="3638"/>
            <a:stretch>
              <a:fillRect/>
            </a:stretch>
          </p:blipFill>
          <p:spPr bwMode="auto">
            <a:xfrm>
              <a:off x="864" y="2556"/>
              <a:ext cx="1488" cy="8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7931" name="Picture 11"/>
            <p:cNvPicPr>
              <a:picLocks noChangeAspect="1" noChangeArrowheads="1"/>
            </p:cNvPicPr>
            <p:nvPr/>
          </p:nvPicPr>
          <p:blipFill>
            <a:blip r:embed="rId7" cstate="print">
              <a:extLst>
                <a:ext uri="{28A0092B-C50C-407E-A947-70E740481C1C}">
                  <a14:useLocalDpi xmlns="" xmlns:a14="http://schemas.microsoft.com/office/drawing/2010/main" val="0"/>
                </a:ext>
              </a:extLst>
            </a:blip>
            <a:srcRect t="6956" r="19048"/>
            <a:stretch>
              <a:fillRect/>
            </a:stretch>
          </p:blipFill>
          <p:spPr bwMode="auto">
            <a:xfrm>
              <a:off x="1776" y="2652"/>
              <a:ext cx="1632" cy="12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37932" name="AutoShape 12"/>
            <p:cNvSpPr>
              <a:spLocks noChangeArrowheads="1"/>
            </p:cNvSpPr>
            <p:nvPr/>
          </p:nvSpPr>
          <p:spPr bwMode="auto">
            <a:xfrm flipV="1">
              <a:off x="1248" y="968"/>
              <a:ext cx="1008" cy="576"/>
            </a:xfrm>
            <a:prstGeom prst="curvedUpArrow">
              <a:avLst>
                <a:gd name="adj1" fmla="val 22466"/>
                <a:gd name="adj2" fmla="val 57466"/>
                <a:gd name="adj3" fmla="val 33333"/>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7933" name="Text Box 13"/>
            <p:cNvSpPr txBox="1">
              <a:spLocks noChangeArrowheads="1"/>
            </p:cNvSpPr>
            <p:nvPr/>
          </p:nvSpPr>
          <p:spPr bwMode="auto">
            <a:xfrm>
              <a:off x="714" y="3504"/>
              <a:ext cx="1112" cy="4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1800">
                  <a:solidFill>
                    <a:schemeClr val="accent2"/>
                  </a:solidFill>
                </a:rPr>
                <a:t>Spatial and </a:t>
              </a:r>
            </a:p>
            <a:p>
              <a:pPr eaLnBrk="1" hangingPunct="1"/>
              <a:r>
                <a:rPr lang="en-US" sz="1800">
                  <a:solidFill>
                    <a:schemeClr val="accent2"/>
                  </a:solidFill>
                </a:rPr>
                <a:t>temporal trends</a:t>
              </a:r>
            </a:p>
          </p:txBody>
        </p:sp>
      </p:grpSp>
      <p:sp>
        <p:nvSpPr>
          <p:cNvPr id="337934" name="Rectangle 14"/>
          <p:cNvSpPr>
            <a:spLocks noGrp="1" noChangeArrowheads="1"/>
          </p:cNvSpPr>
          <p:nvPr>
            <p:ph type="title"/>
          </p:nvPr>
        </p:nvSpPr>
        <p:spPr>
          <a:xfrm>
            <a:off x="273050" y="342900"/>
            <a:ext cx="9404350" cy="647700"/>
          </a:xfrm>
        </p:spPr>
        <p:txBody>
          <a:bodyPr/>
          <a:lstStyle/>
          <a:p>
            <a:r>
              <a:rPr lang="en-US"/>
              <a:t>Turning Data Into Information and Knowledge</a:t>
            </a:r>
          </a:p>
        </p:txBody>
      </p:sp>
      <p:grpSp>
        <p:nvGrpSpPr>
          <p:cNvPr id="337935" name="Group 15"/>
          <p:cNvGrpSpPr>
            <a:grpSpLocks/>
          </p:cNvGrpSpPr>
          <p:nvPr/>
        </p:nvGrpSpPr>
        <p:grpSpPr bwMode="auto">
          <a:xfrm>
            <a:off x="330200" y="1524000"/>
            <a:ext cx="2786063" cy="2046288"/>
            <a:chOff x="192" y="960"/>
            <a:chExt cx="1620" cy="1289"/>
          </a:xfrm>
        </p:grpSpPr>
        <p:sp>
          <p:nvSpPr>
            <p:cNvPr id="337936" name="Text Box 16"/>
            <p:cNvSpPr txBox="1">
              <a:spLocks noChangeArrowheads="1"/>
            </p:cNvSpPr>
            <p:nvPr/>
          </p:nvSpPr>
          <p:spPr bwMode="auto">
            <a:xfrm>
              <a:off x="646" y="960"/>
              <a:ext cx="492" cy="2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en-US" sz="2400">
                  <a:solidFill>
                    <a:schemeClr val="tx1"/>
                  </a:solidFill>
                </a:rPr>
                <a:t>Data</a:t>
              </a:r>
            </a:p>
          </p:txBody>
        </p:sp>
        <p:pic>
          <p:nvPicPr>
            <p:cNvPr id="337937" name="Picture 17"/>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192" y="1212"/>
              <a:ext cx="1620" cy="1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pic>
        <p:nvPicPr>
          <p:cNvPr id="18" name="0800 tue carron Grogan443.wav">
            <a:hlinkClick r:id="" action="ppaction://media"/>
          </p:cNvPr>
          <p:cNvPicPr>
            <a:picLocks noRot="1" noChangeAspect="1"/>
          </p:cNvPicPr>
          <p:nvPr>
            <a:audioFile r:link="rId1"/>
          </p:nvPr>
        </p:nvPicPr>
        <p:blipFill>
          <a:blip r:embed="rId9" cstate="print"/>
          <a:stretch>
            <a:fillRect/>
          </a:stretch>
        </p:blipFill>
        <p:spPr>
          <a:xfrm>
            <a:off x="9488488" y="6440488"/>
            <a:ext cx="304800" cy="304800"/>
          </a:xfrm>
          <a:prstGeom prst="rect">
            <a:avLst/>
          </a:prstGeom>
        </p:spPr>
      </p:pic>
    </p:spTree>
    <p:extLst>
      <p:ext uri="{BB962C8B-B14F-4D97-AF65-F5344CB8AC3E}">
        <p14:creationId xmlns="" xmlns:p14="http://schemas.microsoft.com/office/powerpoint/2010/main" val="1423908997"/>
      </p:ext>
    </p:extLst>
  </p:cSld>
  <p:clrMapOvr>
    <a:masterClrMapping/>
  </p:clrMapOvr>
  <p:transition advTm="32626"/>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nodeType="withEffect">
                                  <p:stCondLst>
                                    <p:cond delay="0"/>
                                  </p:stCondLst>
                                  <p:childTnLst>
                                    <p:set>
                                      <p:cBhvr>
                                        <p:cTn id="8" dur="1" fill="hold">
                                          <p:stCondLst>
                                            <p:cond delay="0"/>
                                          </p:stCondLst>
                                        </p:cTn>
                                        <p:tgtEl>
                                          <p:spTgt spid="3379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379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18"/>
                </p:tgtEl>
              </p:cMediaNode>
            </p:audi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ChangeArrowheads="1"/>
          </p:cNvSpPr>
          <p:nvPr>
            <p:ph type="title" idx="4294967295"/>
          </p:nvPr>
        </p:nvSpPr>
        <p:spPr>
          <a:noFill/>
        </p:spPr>
        <p:txBody>
          <a:bodyPr lIns="91440" tIns="45720" rIns="91440" bIns="45720"/>
          <a:lstStyle/>
          <a:p>
            <a:r>
              <a:rPr lang="en-US"/>
              <a:t>RACER</a:t>
            </a:r>
            <a:r>
              <a:rPr lang="en-US" baseline="30000">
                <a:cs typeface="Arial" charset="0"/>
              </a:rPr>
              <a:t>®</a:t>
            </a:r>
            <a:r>
              <a:rPr lang="en-US"/>
              <a:t> Process</a:t>
            </a:r>
          </a:p>
        </p:txBody>
      </p:sp>
      <p:sp>
        <p:nvSpPr>
          <p:cNvPr id="232451" name="Rectangle 3"/>
          <p:cNvSpPr>
            <a:spLocks noGrp="1" noChangeArrowheads="1"/>
          </p:cNvSpPr>
          <p:nvPr>
            <p:ph idx="4294967295"/>
          </p:nvPr>
        </p:nvSpPr>
        <p:spPr>
          <a:xfrm>
            <a:off x="382588" y="1447800"/>
            <a:ext cx="9031287" cy="4291013"/>
          </a:xfrm>
        </p:spPr>
        <p:txBody>
          <a:bodyPr lIns="91440" tIns="45720" rIns="91440" bIns="45720"/>
          <a:lstStyle/>
          <a:p>
            <a:r>
              <a:rPr lang="en-US"/>
              <a:t>Incorporates a series of tools into the risk assessment process for:</a:t>
            </a:r>
          </a:p>
          <a:p>
            <a:pPr lvl="1"/>
            <a:r>
              <a:rPr lang="en-US"/>
              <a:t>Data analysis</a:t>
            </a:r>
          </a:p>
          <a:p>
            <a:pPr lvl="1"/>
            <a:r>
              <a:rPr lang="en-US"/>
              <a:t>Risk analysis</a:t>
            </a:r>
          </a:p>
          <a:p>
            <a:pPr lvl="1"/>
            <a:r>
              <a:rPr lang="en-US"/>
              <a:t>Ranking</a:t>
            </a:r>
          </a:p>
        </p:txBody>
      </p:sp>
      <p:sp>
        <p:nvSpPr>
          <p:cNvPr id="232453" name="Slide Number Placeholder 4"/>
          <p:cNvSpPr txBox="1">
            <a:spLocks noGrp="1"/>
          </p:cNvSpPr>
          <p:nvPr/>
        </p:nvSpPr>
        <p:spPr bwMode="auto">
          <a:xfrm>
            <a:off x="7099300" y="6245225"/>
            <a:ext cx="2311400" cy="476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lgn="l">
              <a:defRPr sz="2400">
                <a:solidFill>
                  <a:schemeClr val="tx1"/>
                </a:solidFill>
                <a:latin typeface="Times New Roman" pitchFamily="18" charset="0"/>
              </a:defRPr>
            </a:lvl1pPr>
            <a:lvl2pPr marL="742950" indent="-285750" algn="l">
              <a:defRPr sz="2400">
                <a:solidFill>
                  <a:schemeClr val="tx1"/>
                </a:solidFill>
                <a:latin typeface="Times New Roman" pitchFamily="18" charset="0"/>
              </a:defRPr>
            </a:lvl2pPr>
            <a:lvl3pPr marL="1143000" indent="-228600" algn="l">
              <a:defRPr sz="2400">
                <a:solidFill>
                  <a:schemeClr val="tx1"/>
                </a:solidFill>
                <a:latin typeface="Times New Roman" pitchFamily="18" charset="0"/>
              </a:defRPr>
            </a:lvl3pPr>
            <a:lvl4pPr marL="1600200" indent="-228600" algn="l">
              <a:defRPr sz="2400">
                <a:solidFill>
                  <a:schemeClr val="tx1"/>
                </a:solidFill>
                <a:latin typeface="Times New Roman" pitchFamily="18" charset="0"/>
              </a:defRPr>
            </a:lvl4pPr>
            <a:lvl5pPr marL="2057400" indent="-228600" algn="l">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fld id="{99D8F99A-4234-4A7D-9AE8-8E66D3FB475C}" type="slidenum">
              <a:rPr lang="en-US" sz="1400" b="0">
                <a:latin typeface="Arial" charset="0"/>
              </a:rPr>
              <a:pPr algn="r"/>
              <a:t>47</a:t>
            </a:fld>
            <a:endParaRPr lang="en-US" sz="1400" b="0">
              <a:latin typeface="Arial" charset="0"/>
            </a:endParaRPr>
          </a:p>
        </p:txBody>
      </p:sp>
      <p:pic>
        <p:nvPicPr>
          <p:cNvPr id="5" name="0800 tue carron Grogan444.wav">
            <a:hlinkClick r:id="" action="ppaction://media"/>
          </p:cNvPr>
          <p:cNvPicPr>
            <a:picLocks noRot="1" noChangeAspect="1"/>
          </p:cNvPicPr>
          <p:nvPr>
            <a:audioFile r:link="rId1"/>
          </p:nvPr>
        </p:nvPicPr>
        <p:blipFill>
          <a:blip r:embed="rId4" cstate="print"/>
          <a:stretch>
            <a:fillRect/>
          </a:stretch>
        </p:blipFill>
        <p:spPr>
          <a:xfrm>
            <a:off x="9488488" y="6440488"/>
            <a:ext cx="304800" cy="304800"/>
          </a:xfrm>
          <a:prstGeom prst="rect">
            <a:avLst/>
          </a:prstGeom>
        </p:spPr>
      </p:pic>
    </p:spTree>
    <p:extLst>
      <p:ext uri="{BB962C8B-B14F-4D97-AF65-F5344CB8AC3E}">
        <p14:creationId xmlns="" xmlns:p14="http://schemas.microsoft.com/office/powerpoint/2010/main" val="2561176386"/>
      </p:ext>
    </p:extLst>
  </p:cSld>
  <p:clrMapOvr>
    <a:masterClrMapping/>
  </p:clrMapOvr>
  <p:transition advTm="6285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Title 1"/>
          <p:cNvSpPr>
            <a:spLocks noGrp="1"/>
          </p:cNvSpPr>
          <p:nvPr>
            <p:ph type="title" idx="4294967295"/>
          </p:nvPr>
        </p:nvSpPr>
        <p:spPr/>
        <p:txBody>
          <a:bodyPr lIns="91440" tIns="45720" rIns="91440" bIns="45720"/>
          <a:lstStyle/>
          <a:p>
            <a:r>
              <a:rPr lang="en-US"/>
              <a:t>Data Analysis Tool</a:t>
            </a:r>
          </a:p>
        </p:txBody>
      </p:sp>
      <p:sp>
        <p:nvSpPr>
          <p:cNvPr id="3" name="Content Placeholder 2"/>
          <p:cNvSpPr>
            <a:spLocks noGrp="1"/>
          </p:cNvSpPr>
          <p:nvPr>
            <p:ph idx="4294967295"/>
          </p:nvPr>
        </p:nvSpPr>
        <p:spPr/>
        <p:txBody>
          <a:bodyPr lIns="91440" tIns="45720" rIns="91440" bIns="45720">
            <a:normAutofit/>
          </a:bodyPr>
          <a:lstStyle/>
          <a:p>
            <a:pPr>
              <a:lnSpc>
                <a:spcPct val="90000"/>
              </a:lnSpc>
            </a:pPr>
            <a:r>
              <a:rPr lang="en-US"/>
              <a:t>Electronic transfer of data to the database</a:t>
            </a:r>
          </a:p>
          <a:p>
            <a:pPr>
              <a:lnSpc>
                <a:spcPct val="90000"/>
              </a:lnSpc>
            </a:pPr>
            <a:r>
              <a:rPr lang="en-US"/>
              <a:t>Linked to a relational database of relevant environmental data</a:t>
            </a:r>
          </a:p>
          <a:p>
            <a:pPr>
              <a:lnSpc>
                <a:spcPct val="90000"/>
              </a:lnSpc>
            </a:pPr>
            <a:r>
              <a:rPr lang="en-US"/>
              <a:t>Provides options for selecting and analyzing data</a:t>
            </a:r>
          </a:p>
          <a:p>
            <a:pPr lvl="1">
              <a:lnSpc>
                <a:spcPct val="90000"/>
              </a:lnSpc>
            </a:pPr>
            <a:r>
              <a:rPr lang="en-US"/>
              <a:t>Trend analysis</a:t>
            </a:r>
          </a:p>
          <a:p>
            <a:pPr lvl="1">
              <a:lnSpc>
                <a:spcPct val="90000"/>
              </a:lnSpc>
            </a:pPr>
            <a:r>
              <a:rPr lang="en-US"/>
              <a:t>Spatial analysis</a:t>
            </a:r>
          </a:p>
          <a:p>
            <a:pPr lvl="1">
              <a:lnSpc>
                <a:spcPct val="90000"/>
              </a:lnSpc>
            </a:pPr>
            <a:r>
              <a:rPr lang="en-US"/>
              <a:t>Standards comparison</a:t>
            </a:r>
          </a:p>
        </p:txBody>
      </p:sp>
      <p:sp>
        <p:nvSpPr>
          <p:cNvPr id="234501" name="Slide Number Placeholder 4"/>
          <p:cNvSpPr txBox="1">
            <a:spLocks noGrp="1"/>
          </p:cNvSpPr>
          <p:nvPr/>
        </p:nvSpPr>
        <p:spPr bwMode="auto">
          <a:xfrm>
            <a:off x="7099300" y="6245225"/>
            <a:ext cx="2311400" cy="476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lgn="l">
              <a:defRPr sz="2400">
                <a:solidFill>
                  <a:schemeClr val="tx1"/>
                </a:solidFill>
                <a:latin typeface="Times New Roman" pitchFamily="18" charset="0"/>
              </a:defRPr>
            </a:lvl1pPr>
            <a:lvl2pPr marL="742950" indent="-285750" algn="l">
              <a:defRPr sz="2400">
                <a:solidFill>
                  <a:schemeClr val="tx1"/>
                </a:solidFill>
                <a:latin typeface="Times New Roman" pitchFamily="18" charset="0"/>
              </a:defRPr>
            </a:lvl2pPr>
            <a:lvl3pPr marL="1143000" indent="-228600" algn="l">
              <a:defRPr sz="2400">
                <a:solidFill>
                  <a:schemeClr val="tx1"/>
                </a:solidFill>
                <a:latin typeface="Times New Roman" pitchFamily="18" charset="0"/>
              </a:defRPr>
            </a:lvl3pPr>
            <a:lvl4pPr marL="1600200" indent="-228600" algn="l">
              <a:defRPr sz="2400">
                <a:solidFill>
                  <a:schemeClr val="tx1"/>
                </a:solidFill>
                <a:latin typeface="Times New Roman" pitchFamily="18" charset="0"/>
              </a:defRPr>
            </a:lvl4pPr>
            <a:lvl5pPr marL="2057400" indent="-228600" algn="l">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fld id="{30184286-CB55-4B71-B3CE-EB8B20506B69}" type="slidenum">
              <a:rPr lang="en-US" sz="1400" b="0">
                <a:latin typeface="Arial" charset="0"/>
              </a:rPr>
              <a:pPr algn="r"/>
              <a:t>48</a:t>
            </a:fld>
            <a:endParaRPr lang="en-US" sz="1400" b="0">
              <a:latin typeface="Arial" charset="0"/>
            </a:endParaRPr>
          </a:p>
        </p:txBody>
      </p:sp>
      <p:pic>
        <p:nvPicPr>
          <p:cNvPr id="5" name="0800 tue carron Grogan445.wav">
            <a:hlinkClick r:id="" action="ppaction://media"/>
          </p:cNvPr>
          <p:cNvPicPr>
            <a:picLocks noRot="1" noChangeAspect="1"/>
          </p:cNvPicPr>
          <p:nvPr>
            <a:audioFile r:link="rId1"/>
          </p:nvPr>
        </p:nvPicPr>
        <p:blipFill>
          <a:blip r:embed="rId4" cstate="print"/>
          <a:stretch>
            <a:fillRect/>
          </a:stretch>
        </p:blipFill>
        <p:spPr>
          <a:xfrm>
            <a:off x="9488488" y="6440488"/>
            <a:ext cx="304800" cy="304800"/>
          </a:xfrm>
          <a:prstGeom prst="rect">
            <a:avLst/>
          </a:prstGeom>
        </p:spPr>
      </p:pic>
    </p:spTree>
    <p:extLst>
      <p:ext uri="{BB962C8B-B14F-4D97-AF65-F5344CB8AC3E}">
        <p14:creationId xmlns="" xmlns:p14="http://schemas.microsoft.com/office/powerpoint/2010/main" val="1439401905"/>
      </p:ext>
    </p:extLst>
  </p:cSld>
  <p:clrMapOvr>
    <a:masterClrMapping/>
  </p:clrMapOvr>
  <p:transition advTm="138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0" descr="ExposureAreas(White).jpg"/>
          <p:cNvPicPr>
            <a:picLocks noChangeAspect="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0"/>
            <a:ext cx="9906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TextBox 5"/>
          <p:cNvSpPr txBox="1"/>
          <p:nvPr/>
        </p:nvSpPr>
        <p:spPr>
          <a:xfrm>
            <a:off x="0" y="1"/>
            <a:ext cx="9906000" cy="769441"/>
          </a:xfrm>
          <a:prstGeom prst="rect">
            <a:avLst/>
          </a:prstGeom>
          <a:noFill/>
          <a:effectLst>
            <a:glow rad="63500">
              <a:schemeClr val="accent2">
                <a:satMod val="175000"/>
                <a:alpha val="40000"/>
              </a:schemeClr>
            </a:glow>
            <a:outerShdw blurRad="101600" dist="38100" dir="2700000" sx="115000" sy="115000" algn="tl" rotWithShape="0">
              <a:prstClr val="black">
                <a:alpha val="40000"/>
              </a:prstClr>
            </a:outerShdw>
          </a:effectLst>
        </p:spPr>
        <p:txBody>
          <a:bodyPr>
            <a:spAutoFit/>
          </a:bodyPr>
          <a:lstStyle/>
          <a:p>
            <a:pPr algn="ctr">
              <a:defRPr/>
            </a:pPr>
            <a:r>
              <a:rPr lang="en-US" sz="4400" b="1" dirty="0">
                <a:ln w="12700">
                  <a:solidFill>
                    <a:srgbClr val="716453"/>
                  </a:solidFill>
                  <a:prstDash val="solid"/>
                </a:ln>
                <a:solidFill>
                  <a:srgbClr val="FFFFFF"/>
                </a:solidFill>
                <a:effectLst>
                  <a:outerShdw blurRad="41275" dist="20320" dir="1800000" algn="tl" rotWithShape="0">
                    <a:srgbClr val="000000">
                      <a:alpha val="40000"/>
                    </a:srgbClr>
                  </a:outerShdw>
                </a:effectLst>
                <a:cs typeface="+mn-cs"/>
              </a:rPr>
              <a:t>Areas </a:t>
            </a:r>
            <a:r>
              <a:rPr lang="en-US" sz="4400" b="1" dirty="0">
                <a:ln w="19050">
                  <a:solidFill>
                    <a:srgbClr val="716453"/>
                  </a:solidFill>
                  <a:prstDash val="solid"/>
                </a:ln>
                <a:solidFill>
                  <a:srgbClr val="FFFFFF"/>
                </a:solidFill>
                <a:effectLst>
                  <a:outerShdw blurRad="41275" dist="20320" dir="1800000" algn="tl" rotWithShape="0">
                    <a:srgbClr val="000000">
                      <a:alpha val="40000"/>
                    </a:srgbClr>
                  </a:outerShdw>
                </a:effectLst>
                <a:cs typeface="+mn-cs"/>
              </a:rPr>
              <a:t>Evaluated</a:t>
            </a:r>
            <a:endParaRPr lang="en-US" sz="4400" b="1" dirty="0">
              <a:ln w="12700">
                <a:solidFill>
                  <a:srgbClr val="716453"/>
                </a:solidFill>
                <a:prstDash val="solid"/>
              </a:ln>
              <a:solidFill>
                <a:srgbClr val="FFFFFF"/>
              </a:solidFill>
              <a:effectLst>
                <a:outerShdw blurRad="41275" dist="20320" dir="1800000" algn="tl" rotWithShape="0">
                  <a:srgbClr val="000000">
                    <a:alpha val="40000"/>
                  </a:srgbClr>
                </a:outerShdw>
              </a:effectLst>
              <a:cs typeface="+mn-cs"/>
            </a:endParaRPr>
          </a:p>
        </p:txBody>
      </p:sp>
      <p:sp>
        <p:nvSpPr>
          <p:cNvPr id="8" name="Rectangle 7"/>
          <p:cNvSpPr/>
          <p:nvPr/>
        </p:nvSpPr>
        <p:spPr>
          <a:xfrm>
            <a:off x="6775597" y="4495801"/>
            <a:ext cx="2137124" cy="461665"/>
          </a:xfrm>
          <a:prstGeom prst="rect">
            <a:avLst/>
          </a:prstGeom>
          <a:noFill/>
        </p:spPr>
        <p:txBody>
          <a:bodyPr wrap="none">
            <a:spAutoFit/>
          </a:bodyPr>
          <a:lstStyle/>
          <a:p>
            <a:pPr algn="ctr">
              <a:defRPr/>
            </a:pPr>
            <a:r>
              <a:rPr lang="en-US" sz="2400" b="1" dirty="0">
                <a:ln w="19050">
                  <a:solidFill>
                    <a:srgbClr val="716453"/>
                  </a:solidFill>
                  <a:prstDash val="solid"/>
                </a:ln>
                <a:solidFill>
                  <a:schemeClr val="bg1"/>
                </a:solidFill>
                <a:effectLst>
                  <a:outerShdw blurRad="41275" dist="20320" dir="1800000" algn="tl" rotWithShape="0">
                    <a:srgbClr val="000000">
                      <a:alpha val="40000"/>
                    </a:srgbClr>
                  </a:outerShdw>
                </a:effectLst>
              </a:rPr>
              <a:t>AgriAreaEast</a:t>
            </a:r>
          </a:p>
        </p:txBody>
      </p:sp>
      <p:sp>
        <p:nvSpPr>
          <p:cNvPr id="9" name="Rectangle 8"/>
          <p:cNvSpPr/>
          <p:nvPr/>
        </p:nvSpPr>
        <p:spPr>
          <a:xfrm>
            <a:off x="1743354" y="2971801"/>
            <a:ext cx="2216504" cy="461665"/>
          </a:xfrm>
          <a:prstGeom prst="rect">
            <a:avLst/>
          </a:prstGeom>
          <a:noFill/>
        </p:spPr>
        <p:txBody>
          <a:bodyPr wrap="none">
            <a:spAutoFit/>
          </a:bodyPr>
          <a:lstStyle/>
          <a:p>
            <a:pPr algn="ctr">
              <a:defRPr/>
            </a:pPr>
            <a:r>
              <a:rPr lang="en-US" sz="2400" b="1" dirty="0">
                <a:ln w="19050">
                  <a:solidFill>
                    <a:srgbClr val="716453"/>
                  </a:solidFill>
                  <a:prstDash val="solid"/>
                </a:ln>
                <a:solidFill>
                  <a:schemeClr val="bg1"/>
                </a:solidFill>
                <a:effectLst>
                  <a:outerShdw blurRad="41275" dist="20320" dir="1800000" algn="tl" rotWithShape="0">
                    <a:srgbClr val="000000">
                      <a:alpha val="40000"/>
                    </a:srgbClr>
                  </a:outerShdw>
                </a:effectLst>
              </a:rPr>
              <a:t>AgriAreaWest</a:t>
            </a:r>
          </a:p>
        </p:txBody>
      </p:sp>
      <p:sp>
        <p:nvSpPr>
          <p:cNvPr id="10" name="Rectangle 9"/>
          <p:cNvSpPr/>
          <p:nvPr/>
        </p:nvSpPr>
        <p:spPr>
          <a:xfrm>
            <a:off x="4118301" y="990601"/>
            <a:ext cx="1760417" cy="461665"/>
          </a:xfrm>
          <a:prstGeom prst="rect">
            <a:avLst/>
          </a:prstGeom>
          <a:noFill/>
        </p:spPr>
        <p:txBody>
          <a:bodyPr wrap="none">
            <a:spAutoFit/>
          </a:bodyPr>
          <a:lstStyle/>
          <a:p>
            <a:pPr algn="ctr">
              <a:defRPr/>
            </a:pPr>
            <a:r>
              <a:rPr lang="en-US" sz="2400" b="1" dirty="0">
                <a:ln w="19050">
                  <a:solidFill>
                    <a:srgbClr val="716453"/>
                  </a:solidFill>
                  <a:prstDash val="solid"/>
                </a:ln>
                <a:solidFill>
                  <a:schemeClr val="bg1"/>
                </a:solidFill>
                <a:effectLst>
                  <a:outerShdw blurRad="41275" dist="20320" dir="1800000" algn="tl" rotWithShape="0">
                    <a:srgbClr val="000000">
                      <a:alpha val="40000"/>
                    </a:srgbClr>
                  </a:outerShdw>
                </a:effectLst>
              </a:rPr>
              <a:t>UrbanArea</a:t>
            </a:r>
          </a:p>
        </p:txBody>
      </p:sp>
      <p:sp>
        <p:nvSpPr>
          <p:cNvPr id="11" name="Rectangle 10"/>
          <p:cNvSpPr/>
          <p:nvPr/>
        </p:nvSpPr>
        <p:spPr>
          <a:xfrm>
            <a:off x="7755443" y="1905001"/>
            <a:ext cx="1879040" cy="461665"/>
          </a:xfrm>
          <a:prstGeom prst="rect">
            <a:avLst/>
          </a:prstGeom>
          <a:noFill/>
        </p:spPr>
        <p:txBody>
          <a:bodyPr wrap="none">
            <a:spAutoFit/>
          </a:bodyPr>
          <a:lstStyle/>
          <a:p>
            <a:pPr algn="ctr">
              <a:defRPr/>
            </a:pPr>
            <a:r>
              <a:rPr lang="en-US" sz="2400" b="1" dirty="0">
                <a:ln w="19050">
                  <a:solidFill>
                    <a:srgbClr val="716453"/>
                  </a:solidFill>
                  <a:prstDash val="solid"/>
                </a:ln>
                <a:solidFill>
                  <a:schemeClr val="bg1"/>
                </a:solidFill>
                <a:effectLst>
                  <a:outerShdw blurRad="41275" dist="20320" dir="1800000" algn="tl" rotWithShape="0">
                    <a:srgbClr val="000000">
                      <a:alpha val="40000"/>
                    </a:srgbClr>
                  </a:outerShdw>
                </a:effectLst>
              </a:rPr>
              <a:t>UrbBufEast</a:t>
            </a:r>
          </a:p>
        </p:txBody>
      </p:sp>
      <p:sp>
        <p:nvSpPr>
          <p:cNvPr id="12" name="Rectangle 11"/>
          <p:cNvSpPr/>
          <p:nvPr/>
        </p:nvSpPr>
        <p:spPr>
          <a:xfrm>
            <a:off x="7865979" y="609601"/>
            <a:ext cx="1958420" cy="461665"/>
          </a:xfrm>
          <a:prstGeom prst="rect">
            <a:avLst/>
          </a:prstGeom>
          <a:noFill/>
        </p:spPr>
        <p:txBody>
          <a:bodyPr wrap="none">
            <a:spAutoFit/>
          </a:bodyPr>
          <a:lstStyle/>
          <a:p>
            <a:pPr algn="ctr">
              <a:defRPr/>
            </a:pPr>
            <a:r>
              <a:rPr lang="en-US" sz="2400" b="1" dirty="0">
                <a:ln w="19050">
                  <a:solidFill>
                    <a:srgbClr val="716453"/>
                  </a:solidFill>
                  <a:prstDash val="solid"/>
                </a:ln>
                <a:solidFill>
                  <a:schemeClr val="bg1"/>
                </a:solidFill>
                <a:effectLst>
                  <a:outerShdw blurRad="41275" dist="20320" dir="1800000" algn="tl" rotWithShape="0">
                    <a:srgbClr val="000000">
                      <a:alpha val="40000"/>
                    </a:srgbClr>
                  </a:outerShdw>
                </a:effectLst>
              </a:rPr>
              <a:t>UrbBufWest</a:t>
            </a:r>
          </a:p>
        </p:txBody>
      </p:sp>
      <p:sp>
        <p:nvSpPr>
          <p:cNvPr id="13" name="Rectangle 12"/>
          <p:cNvSpPr/>
          <p:nvPr/>
        </p:nvSpPr>
        <p:spPr>
          <a:xfrm>
            <a:off x="7591331" y="1295401"/>
            <a:ext cx="2222082" cy="461665"/>
          </a:xfrm>
          <a:prstGeom prst="rect">
            <a:avLst/>
          </a:prstGeom>
          <a:noFill/>
        </p:spPr>
        <p:txBody>
          <a:bodyPr wrap="none">
            <a:spAutoFit/>
          </a:bodyPr>
          <a:lstStyle/>
          <a:p>
            <a:pPr algn="ctr">
              <a:defRPr/>
            </a:pPr>
            <a:r>
              <a:rPr lang="en-US" sz="2400" b="1" dirty="0">
                <a:ln w="19050">
                  <a:solidFill>
                    <a:srgbClr val="716453"/>
                  </a:solidFill>
                  <a:prstDash val="solid"/>
                </a:ln>
                <a:solidFill>
                  <a:schemeClr val="bg1"/>
                </a:solidFill>
                <a:effectLst>
                  <a:outerShdw blurRad="41275" dist="20320" dir="1800000" algn="tl" rotWithShape="0">
                    <a:srgbClr val="000000">
                      <a:alpha val="40000"/>
                    </a:srgbClr>
                  </a:outerShdw>
                </a:effectLst>
              </a:rPr>
              <a:t>UrbRestricted</a:t>
            </a:r>
          </a:p>
        </p:txBody>
      </p:sp>
      <p:sp>
        <p:nvSpPr>
          <p:cNvPr id="14" name="Rectangle 13"/>
          <p:cNvSpPr/>
          <p:nvPr/>
        </p:nvSpPr>
        <p:spPr>
          <a:xfrm>
            <a:off x="2820277" y="5334001"/>
            <a:ext cx="2307042" cy="461665"/>
          </a:xfrm>
          <a:prstGeom prst="rect">
            <a:avLst/>
          </a:prstGeom>
          <a:noFill/>
        </p:spPr>
        <p:txBody>
          <a:bodyPr wrap="none">
            <a:spAutoFit/>
          </a:bodyPr>
          <a:lstStyle/>
          <a:p>
            <a:pPr algn="ctr">
              <a:defRPr/>
            </a:pPr>
            <a:r>
              <a:rPr lang="en-US" sz="2400" b="1" dirty="0">
                <a:ln w="19050">
                  <a:solidFill>
                    <a:srgbClr val="716453"/>
                  </a:solidFill>
                  <a:prstDash val="solid"/>
                </a:ln>
                <a:solidFill>
                  <a:schemeClr val="bg1"/>
                </a:solidFill>
                <a:effectLst>
                  <a:outerShdw blurRad="41275" dist="20320" dir="1800000" algn="tl" rotWithShape="0">
                    <a:srgbClr val="000000">
                      <a:alpha val="40000"/>
                    </a:srgbClr>
                  </a:outerShdw>
                </a:effectLst>
              </a:rPr>
              <a:t>AgriRestricted</a:t>
            </a:r>
          </a:p>
        </p:txBody>
      </p:sp>
      <p:sp>
        <p:nvSpPr>
          <p:cNvPr id="15" name="Rectangle 14"/>
          <p:cNvSpPr/>
          <p:nvPr/>
        </p:nvSpPr>
        <p:spPr>
          <a:xfrm>
            <a:off x="7593883" y="3352801"/>
            <a:ext cx="1963999" cy="461665"/>
          </a:xfrm>
          <a:prstGeom prst="rect">
            <a:avLst/>
          </a:prstGeom>
          <a:noFill/>
        </p:spPr>
        <p:txBody>
          <a:bodyPr wrap="none">
            <a:spAutoFit/>
          </a:bodyPr>
          <a:lstStyle/>
          <a:p>
            <a:pPr algn="ctr">
              <a:defRPr/>
            </a:pPr>
            <a:r>
              <a:rPr lang="en-US" sz="2400" b="1" dirty="0">
                <a:ln w="19050">
                  <a:solidFill>
                    <a:srgbClr val="716453"/>
                  </a:solidFill>
                  <a:prstDash val="solid"/>
                </a:ln>
                <a:solidFill>
                  <a:schemeClr val="bg1"/>
                </a:solidFill>
                <a:effectLst>
                  <a:outerShdw blurRad="41275" dist="20320" dir="1800000" algn="tl" rotWithShape="0">
                    <a:srgbClr val="000000">
                      <a:alpha val="40000"/>
                    </a:srgbClr>
                  </a:outerShdw>
                </a:effectLst>
              </a:rPr>
              <a:t>AgriBufEast</a:t>
            </a:r>
          </a:p>
        </p:txBody>
      </p:sp>
      <p:sp>
        <p:nvSpPr>
          <p:cNvPr id="16" name="Rectangle 15"/>
          <p:cNvSpPr/>
          <p:nvPr/>
        </p:nvSpPr>
        <p:spPr>
          <a:xfrm>
            <a:off x="662991" y="4724401"/>
            <a:ext cx="2043380" cy="461665"/>
          </a:xfrm>
          <a:prstGeom prst="rect">
            <a:avLst/>
          </a:prstGeom>
          <a:noFill/>
        </p:spPr>
        <p:txBody>
          <a:bodyPr wrap="none">
            <a:spAutoFit/>
          </a:bodyPr>
          <a:lstStyle/>
          <a:p>
            <a:pPr algn="ctr">
              <a:defRPr/>
            </a:pPr>
            <a:r>
              <a:rPr lang="en-US" sz="2400" b="1" dirty="0">
                <a:ln w="19050">
                  <a:solidFill>
                    <a:srgbClr val="716453"/>
                  </a:solidFill>
                  <a:prstDash val="solid"/>
                </a:ln>
                <a:solidFill>
                  <a:schemeClr val="bg1"/>
                </a:solidFill>
                <a:effectLst>
                  <a:outerShdw blurRad="41275" dist="20320" dir="1800000" algn="tl" rotWithShape="0">
                    <a:srgbClr val="000000">
                      <a:alpha val="40000"/>
                    </a:srgbClr>
                  </a:outerShdw>
                </a:effectLst>
              </a:rPr>
              <a:t>AgriBufWest</a:t>
            </a:r>
          </a:p>
        </p:txBody>
      </p:sp>
      <p:cxnSp>
        <p:nvCxnSpPr>
          <p:cNvPr id="18" name="Straight Connector 17"/>
          <p:cNvCxnSpPr/>
          <p:nvPr/>
        </p:nvCxnSpPr>
        <p:spPr>
          <a:xfrm rot="10800000" flipV="1">
            <a:off x="6191250" y="3657600"/>
            <a:ext cx="1403350" cy="685800"/>
          </a:xfrm>
          <a:prstGeom prst="line">
            <a:avLst/>
          </a:prstGeom>
          <a:ln>
            <a:solidFill>
              <a:srgbClr val="FFFFFF"/>
            </a:solidFill>
            <a:tailEnd type="oval"/>
          </a:ln>
        </p:spPr>
        <p:style>
          <a:lnRef idx="2">
            <a:schemeClr val="accent6"/>
          </a:lnRef>
          <a:fillRef idx="0">
            <a:schemeClr val="accent6"/>
          </a:fillRef>
          <a:effectRef idx="1">
            <a:schemeClr val="accent6"/>
          </a:effectRef>
          <a:fontRef idx="minor">
            <a:schemeClr val="tx1"/>
          </a:fontRef>
        </p:style>
      </p:cxnSp>
      <p:cxnSp>
        <p:nvCxnSpPr>
          <p:cNvPr id="20" name="Straight Connector 19"/>
          <p:cNvCxnSpPr/>
          <p:nvPr/>
        </p:nvCxnSpPr>
        <p:spPr>
          <a:xfrm flipV="1">
            <a:off x="2806700" y="3429000"/>
            <a:ext cx="2146300" cy="1601788"/>
          </a:xfrm>
          <a:prstGeom prst="line">
            <a:avLst/>
          </a:prstGeom>
          <a:ln>
            <a:solidFill>
              <a:srgbClr val="FFFFFF"/>
            </a:solidFill>
            <a:tailEnd type="oval"/>
          </a:ln>
        </p:spPr>
        <p:style>
          <a:lnRef idx="2">
            <a:schemeClr val="accent6"/>
          </a:lnRef>
          <a:fillRef idx="0">
            <a:schemeClr val="accent6"/>
          </a:fillRef>
          <a:effectRef idx="1">
            <a:schemeClr val="accent6"/>
          </a:effectRef>
          <a:fontRef idx="minor">
            <a:schemeClr val="tx1"/>
          </a:fontRef>
        </p:style>
      </p:cxnSp>
      <p:cxnSp>
        <p:nvCxnSpPr>
          <p:cNvPr id="22" name="Straight Connector 21"/>
          <p:cNvCxnSpPr/>
          <p:nvPr/>
        </p:nvCxnSpPr>
        <p:spPr>
          <a:xfrm rot="5400000" flipH="1" flipV="1">
            <a:off x="4140200" y="4178300"/>
            <a:ext cx="1295400" cy="1320800"/>
          </a:xfrm>
          <a:prstGeom prst="line">
            <a:avLst/>
          </a:prstGeom>
          <a:ln>
            <a:solidFill>
              <a:srgbClr val="FFFFFF"/>
            </a:solidFill>
            <a:tailEnd type="oval"/>
          </a:ln>
        </p:spPr>
        <p:style>
          <a:lnRef idx="2">
            <a:schemeClr val="accent6"/>
          </a:lnRef>
          <a:fillRef idx="0">
            <a:schemeClr val="accent6"/>
          </a:fillRef>
          <a:effectRef idx="1">
            <a:schemeClr val="accent6"/>
          </a:effectRef>
          <a:fontRef idx="minor">
            <a:schemeClr val="tx1"/>
          </a:fontRef>
        </p:style>
      </p:cxnSp>
      <p:cxnSp>
        <p:nvCxnSpPr>
          <p:cNvPr id="24" name="Straight Connector 23"/>
          <p:cNvCxnSpPr>
            <a:stCxn id="12" idx="1"/>
          </p:cNvCxnSpPr>
          <p:nvPr/>
        </p:nvCxnSpPr>
        <p:spPr>
          <a:xfrm flipH="1" flipV="1">
            <a:off x="7016752" y="838200"/>
            <a:ext cx="849227" cy="2234"/>
          </a:xfrm>
          <a:prstGeom prst="line">
            <a:avLst/>
          </a:prstGeom>
          <a:ln>
            <a:solidFill>
              <a:srgbClr val="FFFFFF"/>
            </a:solidFill>
            <a:tailEnd type="oval"/>
          </a:ln>
        </p:spPr>
        <p:style>
          <a:lnRef idx="2">
            <a:schemeClr val="accent6"/>
          </a:lnRef>
          <a:fillRef idx="0">
            <a:schemeClr val="accent6"/>
          </a:fillRef>
          <a:effectRef idx="1">
            <a:schemeClr val="accent6"/>
          </a:effectRef>
          <a:fontRef idx="minor">
            <a:schemeClr val="tx1"/>
          </a:fontRef>
        </p:style>
      </p:cxnSp>
      <p:cxnSp>
        <p:nvCxnSpPr>
          <p:cNvPr id="28" name="Straight Connector 27"/>
          <p:cNvCxnSpPr/>
          <p:nvPr/>
        </p:nvCxnSpPr>
        <p:spPr>
          <a:xfrm rot="10800000" flipV="1">
            <a:off x="6769100" y="1600200"/>
            <a:ext cx="825500" cy="381000"/>
          </a:xfrm>
          <a:prstGeom prst="line">
            <a:avLst/>
          </a:prstGeom>
          <a:ln>
            <a:solidFill>
              <a:srgbClr val="FFFFFF"/>
            </a:solidFill>
            <a:tailEnd type="oval"/>
          </a:ln>
        </p:spPr>
        <p:style>
          <a:lnRef idx="2">
            <a:schemeClr val="accent6"/>
          </a:lnRef>
          <a:fillRef idx="0">
            <a:schemeClr val="accent6"/>
          </a:fillRef>
          <a:effectRef idx="1">
            <a:schemeClr val="accent6"/>
          </a:effectRef>
          <a:fontRef idx="minor">
            <a:schemeClr val="tx1"/>
          </a:fontRef>
        </p:style>
      </p:cxnSp>
      <p:cxnSp>
        <p:nvCxnSpPr>
          <p:cNvPr id="32" name="Straight Connector 31"/>
          <p:cNvCxnSpPr/>
          <p:nvPr/>
        </p:nvCxnSpPr>
        <p:spPr>
          <a:xfrm rot="5400000">
            <a:off x="7324725" y="2232025"/>
            <a:ext cx="457200" cy="412750"/>
          </a:xfrm>
          <a:prstGeom prst="line">
            <a:avLst/>
          </a:prstGeom>
          <a:ln>
            <a:solidFill>
              <a:srgbClr val="FFFFFF"/>
            </a:solidFill>
            <a:tailEnd type="oval"/>
          </a:ln>
        </p:spPr>
        <p:style>
          <a:lnRef idx="2">
            <a:schemeClr val="accent6"/>
          </a:lnRef>
          <a:fillRef idx="0">
            <a:schemeClr val="accent6"/>
          </a:fillRef>
          <a:effectRef idx="1">
            <a:schemeClr val="accent6"/>
          </a:effectRef>
          <a:fontRef idx="minor">
            <a:schemeClr val="tx1"/>
          </a:fontRef>
        </p:style>
      </p:cxnSp>
      <p:pic>
        <p:nvPicPr>
          <p:cNvPr id="19" name="0800 tue carron Grogan476.wav">
            <a:hlinkClick r:id="" action="ppaction://media"/>
          </p:cNvPr>
          <p:cNvPicPr>
            <a:picLocks noRot="1" noChangeAspect="1"/>
          </p:cNvPicPr>
          <p:nvPr>
            <a:audioFile r:link="rId1"/>
          </p:nvPr>
        </p:nvPicPr>
        <p:blipFill>
          <a:blip r:embed="rId5" cstate="print"/>
          <a:stretch>
            <a:fillRect/>
          </a:stretch>
        </p:blipFill>
        <p:spPr>
          <a:xfrm>
            <a:off x="9488488" y="6440488"/>
            <a:ext cx="304800" cy="304800"/>
          </a:xfrm>
          <a:prstGeom prst="rect">
            <a:avLst/>
          </a:prstGeom>
        </p:spPr>
      </p:pic>
    </p:spTree>
    <p:extLst>
      <p:ext uri="{BB962C8B-B14F-4D97-AF65-F5344CB8AC3E}">
        <p14:creationId xmlns="" xmlns:p14="http://schemas.microsoft.com/office/powerpoint/2010/main" val="1140517400"/>
      </p:ext>
    </p:extLst>
  </p:cSld>
  <p:clrMapOvr>
    <a:masterClrMapping/>
  </p:clrMapOvr>
  <p:transition advTm="4390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9"/>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idx="4294967295"/>
          </p:nvPr>
        </p:nvSpPr>
        <p:spPr>
          <a:xfrm>
            <a:off x="165100" y="0"/>
            <a:ext cx="9575800" cy="1143000"/>
          </a:xfrm>
        </p:spPr>
        <p:txBody>
          <a:bodyPr/>
          <a:lstStyle/>
          <a:p>
            <a:r>
              <a:rPr lang="en-US" dirty="0" smtClean="0"/>
              <a:t>Building </a:t>
            </a:r>
            <a:r>
              <a:rPr lang="en-US" dirty="0"/>
              <a:t>Credibility </a:t>
            </a:r>
            <a:r>
              <a:rPr lang="en-US" dirty="0" smtClean="0"/>
              <a:t>and Trust</a:t>
            </a:r>
          </a:p>
        </p:txBody>
      </p:sp>
      <p:sp>
        <p:nvSpPr>
          <p:cNvPr id="13315" name="Content Placeholder 2"/>
          <p:cNvSpPr>
            <a:spLocks noGrp="1"/>
          </p:cNvSpPr>
          <p:nvPr>
            <p:ph idx="4294967295"/>
          </p:nvPr>
        </p:nvSpPr>
        <p:spPr>
          <a:xfrm>
            <a:off x="990600" y="1600200"/>
            <a:ext cx="8585200" cy="4572000"/>
          </a:xfrm>
        </p:spPr>
        <p:txBody>
          <a:bodyPr/>
          <a:lstStyle/>
          <a:p>
            <a:pPr>
              <a:buFont typeface="Wingdings" pitchFamily="2" charset="2"/>
              <a:buNone/>
            </a:pPr>
            <a:endParaRPr lang="en-US" sz="3200" dirty="0" smtClean="0"/>
          </a:p>
          <a:p>
            <a:r>
              <a:rPr lang="en-US" sz="3200" dirty="0" smtClean="0"/>
              <a:t>Must be based on data and science</a:t>
            </a:r>
          </a:p>
          <a:p>
            <a:r>
              <a:rPr lang="en-US" sz="3200" dirty="0" smtClean="0"/>
              <a:t>Must be transparent</a:t>
            </a:r>
          </a:p>
          <a:p>
            <a:r>
              <a:rPr lang="en-US" sz="3200" dirty="0" smtClean="0"/>
              <a:t>Must be effectively communicated</a:t>
            </a:r>
          </a:p>
          <a:p>
            <a:r>
              <a:rPr lang="en-US" sz="3200" dirty="0" smtClean="0"/>
              <a:t>Must be earned </a:t>
            </a:r>
          </a:p>
          <a:p>
            <a:r>
              <a:rPr lang="en-US" sz="3200" dirty="0" smtClean="0"/>
              <a:t>Must go beyond what is expected</a:t>
            </a:r>
          </a:p>
          <a:p>
            <a:pPr>
              <a:buFont typeface="Wingdings" pitchFamily="2" charset="2"/>
              <a:buNone/>
            </a:pPr>
            <a:endParaRPr lang="en-US" sz="3200" dirty="0" smtClean="0"/>
          </a:p>
          <a:p>
            <a:endParaRPr lang="en-US" sz="3200" dirty="0" smtClean="0"/>
          </a:p>
        </p:txBody>
      </p:sp>
      <p:pic>
        <p:nvPicPr>
          <p:cNvPr id="4" name="0800 tue carron Grogan384.wav">
            <a:hlinkClick r:id="" action="ppaction://media"/>
          </p:cNvPr>
          <p:cNvPicPr>
            <a:picLocks noRot="1" noChangeAspect="1"/>
          </p:cNvPicPr>
          <p:nvPr>
            <a:audioFile r:link="rId2"/>
          </p:nvPr>
        </p:nvPicPr>
        <p:blipFill>
          <a:blip r:embed="rId5" cstate="print"/>
          <a:stretch>
            <a:fillRect/>
          </a:stretch>
        </p:blipFill>
        <p:spPr>
          <a:xfrm>
            <a:off x="9488488" y="6440488"/>
            <a:ext cx="304800" cy="304800"/>
          </a:xfrm>
          <a:prstGeom prst="rect">
            <a:avLst/>
          </a:prstGeom>
        </p:spPr>
      </p:pic>
    </p:spTree>
    <p:custDataLst>
      <p:tags r:id="rId1"/>
    </p:custDataLst>
  </p:cSld>
  <p:clrMapOvr>
    <a:masterClrMapping/>
  </p:clrMapOvr>
  <p:transition advTm="17444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31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31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31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31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31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7"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13315"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530" name="Object 16"/>
          <p:cNvGraphicFramePr>
            <a:graphicFrameLocks noChangeAspect="1"/>
          </p:cNvGraphicFramePr>
          <p:nvPr/>
        </p:nvGraphicFramePr>
        <p:xfrm>
          <a:off x="5004594" y="2184400"/>
          <a:ext cx="4653756" cy="3987800"/>
        </p:xfrm>
        <a:graphic>
          <a:graphicData uri="http://schemas.openxmlformats.org/presentationml/2006/ole">
            <p:oleObj spid="_x0000_s18442" name="Chart" r:id="rId5" imgW="3171717" imgH="2943309" progId="MSGraph.Chart.8">
              <p:embed/>
            </p:oleObj>
          </a:graphicData>
        </a:graphic>
      </p:graphicFrame>
      <p:graphicFrame>
        <p:nvGraphicFramePr>
          <p:cNvPr id="22531" name="Object 21"/>
          <p:cNvGraphicFramePr>
            <a:graphicFrameLocks noChangeAspect="1"/>
          </p:cNvGraphicFramePr>
          <p:nvPr/>
        </p:nvGraphicFramePr>
        <p:xfrm>
          <a:off x="378354" y="2209801"/>
          <a:ext cx="4822296" cy="4132263"/>
        </p:xfrm>
        <a:graphic>
          <a:graphicData uri="http://schemas.openxmlformats.org/presentationml/2006/ole">
            <p:oleObj spid="_x0000_s18443" name="Chart" r:id="rId6" imgW="3171717" imgH="2943277" progId="MSGraph.Chart.8">
              <p:embed/>
            </p:oleObj>
          </a:graphicData>
        </a:graphic>
      </p:graphicFrame>
      <p:sp>
        <p:nvSpPr>
          <p:cNvPr id="22532" name="Title 1"/>
          <p:cNvSpPr>
            <a:spLocks noGrp="1"/>
          </p:cNvSpPr>
          <p:nvPr>
            <p:ph type="title"/>
          </p:nvPr>
        </p:nvSpPr>
        <p:spPr>
          <a:xfrm>
            <a:off x="0" y="228600"/>
            <a:ext cx="9906000" cy="1143000"/>
          </a:xfrm>
        </p:spPr>
        <p:txBody>
          <a:bodyPr/>
          <a:lstStyle/>
          <a:p>
            <a:pPr algn="ctr"/>
            <a:r>
              <a:rPr lang="en-US" dirty="0" smtClean="0"/>
              <a:t>Comparison of Exposure Areas</a:t>
            </a:r>
            <a:br>
              <a:rPr lang="en-US" dirty="0" smtClean="0"/>
            </a:br>
            <a:endParaRPr lang="en-US" sz="2800" dirty="0" smtClean="0"/>
          </a:p>
        </p:txBody>
      </p:sp>
      <p:sp>
        <p:nvSpPr>
          <p:cNvPr id="22533" name="Text Placeholder 8"/>
          <p:cNvSpPr>
            <a:spLocks noGrp="1"/>
          </p:cNvSpPr>
          <p:nvPr>
            <p:ph type="body" sz="quarter" idx="3"/>
          </p:nvPr>
        </p:nvSpPr>
        <p:spPr>
          <a:xfrm>
            <a:off x="5429515" y="1676401"/>
            <a:ext cx="4247885" cy="639763"/>
          </a:xfrm>
          <a:solidFill>
            <a:schemeClr val="bg1"/>
          </a:solidFill>
        </p:spPr>
        <p:txBody>
          <a:bodyPr anchor="ctr"/>
          <a:lstStyle/>
          <a:p>
            <a:pPr algn="ctr"/>
            <a:r>
              <a:rPr lang="en-US" smtClean="0"/>
              <a:t>As a Dose in rem/y </a:t>
            </a:r>
          </a:p>
        </p:txBody>
      </p:sp>
      <p:sp>
        <p:nvSpPr>
          <p:cNvPr id="22534" name="TextBox 14"/>
          <p:cNvSpPr txBox="1">
            <a:spLocks noChangeArrowheads="1"/>
          </p:cNvSpPr>
          <p:nvPr/>
        </p:nvSpPr>
        <p:spPr bwMode="auto">
          <a:xfrm>
            <a:off x="6442340" y="5757864"/>
            <a:ext cx="2060310" cy="338137"/>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600"/>
              <a:t>Radionuclide Dose</a:t>
            </a:r>
          </a:p>
        </p:txBody>
      </p:sp>
      <p:sp>
        <p:nvSpPr>
          <p:cNvPr id="22535" name="Text Placeholder 7"/>
          <p:cNvSpPr>
            <a:spLocks noGrp="1"/>
          </p:cNvSpPr>
          <p:nvPr>
            <p:ph type="body" idx="1"/>
          </p:nvPr>
        </p:nvSpPr>
        <p:spPr>
          <a:xfrm>
            <a:off x="727604" y="1600200"/>
            <a:ext cx="4457700" cy="838200"/>
          </a:xfrm>
        </p:spPr>
        <p:txBody>
          <a:bodyPr anchor="ctr"/>
          <a:lstStyle/>
          <a:p>
            <a:pPr algn="ctr"/>
            <a:r>
              <a:rPr lang="en-US" dirty="0" smtClean="0"/>
              <a:t>As a Ratio to 20 </a:t>
            </a:r>
            <a:r>
              <a:rPr lang="en-US" dirty="0" err="1" smtClean="0"/>
              <a:t>mSv</a:t>
            </a:r>
            <a:r>
              <a:rPr lang="en-US" dirty="0" smtClean="0"/>
              <a:t>/y</a:t>
            </a:r>
          </a:p>
        </p:txBody>
      </p:sp>
      <p:sp>
        <p:nvSpPr>
          <p:cNvPr id="22536" name="TextBox 13"/>
          <p:cNvSpPr txBox="1">
            <a:spLocks noChangeArrowheads="1"/>
          </p:cNvSpPr>
          <p:nvPr/>
        </p:nvSpPr>
        <p:spPr bwMode="auto">
          <a:xfrm>
            <a:off x="1028436" y="5715000"/>
            <a:ext cx="3511815" cy="584200"/>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600"/>
              <a:t>Radionuclide Dose Ratio</a:t>
            </a:r>
          </a:p>
          <a:p>
            <a:pPr algn="ctr" eaLnBrk="1" hangingPunct="1"/>
            <a:endParaRPr lang="en-US" sz="1600"/>
          </a:p>
        </p:txBody>
      </p:sp>
      <p:sp>
        <p:nvSpPr>
          <p:cNvPr id="22537" name="TextBox 23"/>
          <p:cNvSpPr txBox="1">
            <a:spLocks noChangeArrowheads="1"/>
          </p:cNvSpPr>
          <p:nvPr/>
        </p:nvSpPr>
        <p:spPr bwMode="auto">
          <a:xfrm>
            <a:off x="5286640" y="2438400"/>
            <a:ext cx="3876410" cy="457200"/>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r>
              <a:rPr lang="en-US" b="1"/>
              <a:t>20 mSv</a:t>
            </a:r>
          </a:p>
        </p:txBody>
      </p:sp>
      <p:sp>
        <p:nvSpPr>
          <p:cNvPr id="35" name="Arc 34"/>
          <p:cNvSpPr/>
          <p:nvPr/>
        </p:nvSpPr>
        <p:spPr>
          <a:xfrm rot="5400000">
            <a:off x="5654675" y="1254125"/>
            <a:ext cx="2971800" cy="3054350"/>
          </a:xfrm>
          <a:prstGeom prst="arc">
            <a:avLst>
              <a:gd name="adj1" fmla="val 16538571"/>
              <a:gd name="adj2" fmla="val 0"/>
            </a:avLst>
          </a:prstGeom>
          <a:ln w="50800">
            <a:solidFill>
              <a:srgbClr val="FF505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cxnSp>
        <p:nvCxnSpPr>
          <p:cNvPr id="36" name="Straight Connector 35"/>
          <p:cNvCxnSpPr/>
          <p:nvPr/>
        </p:nvCxnSpPr>
        <p:spPr>
          <a:xfrm rot="5400000" flipH="1" flipV="1">
            <a:off x="1549797" y="4076700"/>
            <a:ext cx="1905000" cy="0"/>
          </a:xfrm>
          <a:prstGeom prst="line">
            <a:avLst/>
          </a:prstGeom>
          <a:ln w="50800">
            <a:solidFill>
              <a:srgbClr val="00FFFF"/>
            </a:solidFill>
          </a:ln>
          <a:effectLst>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
        <p:nvSpPr>
          <p:cNvPr id="22540" name="TextBox 38"/>
          <p:cNvSpPr txBox="1">
            <a:spLocks noChangeArrowheads="1"/>
          </p:cNvSpPr>
          <p:nvPr/>
        </p:nvSpPr>
        <p:spPr bwMode="auto">
          <a:xfrm>
            <a:off x="908050" y="2438400"/>
            <a:ext cx="3797300" cy="533400"/>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r>
              <a:rPr lang="en-US" b="1" dirty="0"/>
              <a:t>Ratio of 1</a:t>
            </a:r>
          </a:p>
        </p:txBody>
      </p:sp>
      <p:sp>
        <p:nvSpPr>
          <p:cNvPr id="40" name="Arc 39"/>
          <p:cNvSpPr/>
          <p:nvPr/>
        </p:nvSpPr>
        <p:spPr>
          <a:xfrm rot="5400000">
            <a:off x="886090" y="1285875"/>
            <a:ext cx="3352800" cy="3219450"/>
          </a:xfrm>
          <a:prstGeom prst="arc">
            <a:avLst>
              <a:gd name="adj1" fmla="val 16459878"/>
              <a:gd name="adj2" fmla="val 0"/>
            </a:avLst>
          </a:prstGeom>
          <a:ln w="50800">
            <a:solidFill>
              <a:srgbClr val="FF505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cxnSp>
        <p:nvCxnSpPr>
          <p:cNvPr id="22" name="Straight Connector 21"/>
          <p:cNvCxnSpPr/>
          <p:nvPr/>
        </p:nvCxnSpPr>
        <p:spPr>
          <a:xfrm rot="5400000" flipH="1" flipV="1">
            <a:off x="6116506" y="4008438"/>
            <a:ext cx="1920875" cy="0"/>
          </a:xfrm>
          <a:prstGeom prst="line">
            <a:avLst/>
          </a:prstGeom>
          <a:ln w="50800">
            <a:solidFill>
              <a:srgbClr val="00FFFF"/>
            </a:solidFill>
          </a:ln>
          <a:effectLst>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pic>
        <p:nvPicPr>
          <p:cNvPr id="15" name="0800 tue carron Grogan477.wav">
            <a:hlinkClick r:id="" action="ppaction://media"/>
          </p:cNvPr>
          <p:cNvPicPr>
            <a:picLocks noRot="1" noChangeAspect="1"/>
          </p:cNvPicPr>
          <p:nvPr>
            <a:audioFile r:link="rId2"/>
          </p:nvPr>
        </p:nvPicPr>
        <p:blipFill>
          <a:blip r:embed="rId7" cstate="print"/>
          <a:stretch>
            <a:fillRect/>
          </a:stretch>
        </p:blipFill>
        <p:spPr>
          <a:xfrm>
            <a:off x="9488488" y="6440488"/>
            <a:ext cx="304800" cy="304800"/>
          </a:xfrm>
          <a:prstGeom prst="rect">
            <a:avLst/>
          </a:prstGeom>
        </p:spPr>
      </p:pic>
    </p:spTree>
    <p:extLst>
      <p:ext uri="{BB962C8B-B14F-4D97-AF65-F5344CB8AC3E}">
        <p14:creationId xmlns="" xmlns:p14="http://schemas.microsoft.com/office/powerpoint/2010/main" val="2006598345"/>
      </p:ext>
    </p:extLst>
  </p:cSld>
  <p:clrMapOvr>
    <a:masterClrMapping/>
  </p:clrMapOvr>
  <p:transition advTm="4992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5"/>
                </p:tgtEl>
              </p:cMediaNode>
            </p:audi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a:xfrm>
            <a:off x="0" y="274638"/>
            <a:ext cx="9906000" cy="1143000"/>
          </a:xfrm>
        </p:spPr>
        <p:txBody>
          <a:bodyPr/>
          <a:lstStyle/>
          <a:p>
            <a:pPr algn="ctr"/>
            <a:r>
              <a:rPr lang="en-US" sz="4000" dirty="0" smtClean="0"/>
              <a:t>Exposure Routes and </a:t>
            </a:r>
            <a:r>
              <a:rPr lang="en-US" sz="4000" dirty="0" err="1" smtClean="0"/>
              <a:t>Analytes</a:t>
            </a:r>
            <a:r>
              <a:rPr lang="en-US" sz="2800" dirty="0" smtClean="0"/>
              <a:t/>
            </a:r>
            <a:br>
              <a:rPr lang="en-US" sz="2800" dirty="0" smtClean="0"/>
            </a:br>
            <a:endParaRPr lang="en-US" sz="2800" dirty="0" smtClean="0"/>
          </a:p>
        </p:txBody>
      </p:sp>
      <p:graphicFrame>
        <p:nvGraphicFramePr>
          <p:cNvPr id="23555" name="Object 4"/>
          <p:cNvGraphicFramePr>
            <a:graphicFrameLocks noChangeAspect="1"/>
          </p:cNvGraphicFramePr>
          <p:nvPr>
            <p:extLst>
              <p:ext uri="{D42A27DB-BD31-4B8C-83A1-F6EECF244321}">
                <p14:modId xmlns="" xmlns:p14="http://schemas.microsoft.com/office/powerpoint/2010/main" val="1529819254"/>
              </p:ext>
            </p:extLst>
          </p:nvPr>
        </p:nvGraphicFramePr>
        <p:xfrm>
          <a:off x="412750" y="1676400"/>
          <a:ext cx="4624520" cy="4419601"/>
        </p:xfrm>
        <a:graphic>
          <a:graphicData uri="http://schemas.openxmlformats.org/presentationml/2006/ole">
            <p:oleObj spid="_x0000_s19466" name="Chart" r:id="rId5" imgW="5333936" imgH="5333936" progId="MSGraph.Chart.8">
              <p:embed/>
            </p:oleObj>
          </a:graphicData>
        </a:graphic>
      </p:graphicFrame>
      <p:graphicFrame>
        <p:nvGraphicFramePr>
          <p:cNvPr id="23556" name="Object 6"/>
          <p:cNvGraphicFramePr>
            <a:graphicFrameLocks noChangeAspect="1"/>
          </p:cNvGraphicFramePr>
          <p:nvPr>
            <p:extLst>
              <p:ext uri="{D42A27DB-BD31-4B8C-83A1-F6EECF244321}">
                <p14:modId xmlns="" xmlns:p14="http://schemas.microsoft.com/office/powerpoint/2010/main" val="1873439083"/>
              </p:ext>
            </p:extLst>
          </p:nvPr>
        </p:nvGraphicFramePr>
        <p:xfrm>
          <a:off x="4786181" y="1447800"/>
          <a:ext cx="4624519" cy="4497388"/>
        </p:xfrm>
        <a:graphic>
          <a:graphicData uri="http://schemas.openxmlformats.org/presentationml/2006/ole">
            <p:oleObj spid="_x0000_s19467" name="Chart" r:id="rId6" imgW="5333936" imgH="5333936" progId="MSGraph.Chart.8">
              <p:embed/>
            </p:oleObj>
          </a:graphicData>
        </a:graphic>
      </p:graphicFrame>
      <p:pic>
        <p:nvPicPr>
          <p:cNvPr id="5" name="0800 tue carron Grogan478.wav">
            <a:hlinkClick r:id="" action="ppaction://media"/>
          </p:cNvPr>
          <p:cNvPicPr>
            <a:picLocks noRot="1" noChangeAspect="1"/>
          </p:cNvPicPr>
          <p:nvPr>
            <a:audioFile r:link="rId2"/>
          </p:nvPr>
        </p:nvPicPr>
        <p:blipFill>
          <a:blip r:embed="rId7" cstate="print"/>
          <a:stretch>
            <a:fillRect/>
          </a:stretch>
        </p:blipFill>
        <p:spPr>
          <a:xfrm>
            <a:off x="9488488" y="6440488"/>
            <a:ext cx="304800" cy="304800"/>
          </a:xfrm>
          <a:prstGeom prst="rect">
            <a:avLst/>
          </a:prstGeom>
        </p:spPr>
      </p:pic>
    </p:spTree>
    <p:extLst>
      <p:ext uri="{BB962C8B-B14F-4D97-AF65-F5344CB8AC3E}">
        <p14:creationId xmlns="" xmlns:p14="http://schemas.microsoft.com/office/powerpoint/2010/main" val="306242303"/>
      </p:ext>
    </p:extLst>
  </p:cSld>
  <p:clrMapOvr>
    <a:masterClrMapping/>
  </p:clrMapOvr>
  <p:transition advTm="2263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sz="3600" dirty="0" smtClean="0"/>
              <a:t>Stakeholder Engagement</a:t>
            </a:r>
            <a:endParaRPr lang="en-US" sz="3600" dirty="0"/>
          </a:p>
        </p:txBody>
      </p:sp>
      <p:sp>
        <p:nvSpPr>
          <p:cNvPr id="4" name="Content Placeholder 3"/>
          <p:cNvSpPr>
            <a:spLocks noGrp="1"/>
          </p:cNvSpPr>
          <p:nvPr>
            <p:ph idx="1"/>
          </p:nvPr>
        </p:nvSpPr>
        <p:spPr/>
        <p:txBody>
          <a:bodyPr/>
          <a:lstStyle/>
          <a:p>
            <a:r>
              <a:rPr lang="en-US" sz="3200" dirty="0" smtClean="0"/>
              <a:t>Integral part of decision-making process</a:t>
            </a:r>
          </a:p>
          <a:p>
            <a:r>
              <a:rPr lang="en-US" sz="3200" dirty="0" smtClean="0"/>
              <a:t>To be successful YOU have to </a:t>
            </a:r>
          </a:p>
          <a:p>
            <a:pPr lvl="1"/>
            <a:r>
              <a:rPr lang="en-US" sz="2800" dirty="0" smtClean="0"/>
              <a:t>Establish trust and credibility</a:t>
            </a:r>
          </a:p>
          <a:p>
            <a:pPr lvl="1"/>
            <a:r>
              <a:rPr lang="en-US" sz="2800" dirty="0" smtClean="0"/>
              <a:t>Believe in the value of stakeholder engagement</a:t>
            </a:r>
          </a:p>
          <a:p>
            <a:pPr lvl="1"/>
            <a:r>
              <a:rPr lang="en-US" sz="2800" dirty="0"/>
              <a:t>D</a:t>
            </a:r>
            <a:r>
              <a:rPr lang="en-US" sz="2800" dirty="0" smtClean="0"/>
              <a:t>emonstrate commitment to the process</a:t>
            </a:r>
          </a:p>
          <a:p>
            <a:endParaRPr lang="en-US" dirty="0"/>
          </a:p>
        </p:txBody>
      </p:sp>
      <p:pic>
        <p:nvPicPr>
          <p:cNvPr id="5" name="0800 tue carron Grogan475.wav">
            <a:hlinkClick r:id="" action="ppaction://media"/>
          </p:cNvPr>
          <p:cNvPicPr>
            <a:picLocks noRot="1" noChangeAspect="1"/>
          </p:cNvPicPr>
          <p:nvPr>
            <a:audioFile r:link="rId1"/>
          </p:nvPr>
        </p:nvPicPr>
        <p:blipFill>
          <a:blip r:embed="rId3" cstate="print"/>
          <a:stretch>
            <a:fillRect/>
          </a:stretch>
        </p:blipFill>
        <p:spPr>
          <a:xfrm>
            <a:off x="9488488" y="6440488"/>
            <a:ext cx="304800" cy="304800"/>
          </a:xfrm>
          <a:prstGeom prst="rect">
            <a:avLst/>
          </a:prstGeom>
        </p:spPr>
      </p:pic>
    </p:spTree>
    <p:extLst>
      <p:ext uri="{BB962C8B-B14F-4D97-AF65-F5344CB8AC3E}">
        <p14:creationId xmlns="" xmlns:p14="http://schemas.microsoft.com/office/powerpoint/2010/main" val="2633287803"/>
      </p:ext>
    </p:extLst>
  </p:cSld>
  <p:clrMapOvr>
    <a:masterClrMapping/>
  </p:clrMapOvr>
  <p:transition advTm="25636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idx="4294967295"/>
          </p:nvPr>
        </p:nvSpPr>
        <p:spPr/>
        <p:txBody>
          <a:bodyPr/>
          <a:lstStyle/>
          <a:p>
            <a:r>
              <a:rPr lang="en-US" dirty="0" smtClean="0"/>
              <a:t>ICRP Publication 82</a:t>
            </a:r>
          </a:p>
        </p:txBody>
      </p:sp>
      <p:sp>
        <p:nvSpPr>
          <p:cNvPr id="32771" name="TextBox 2"/>
          <p:cNvSpPr txBox="1">
            <a:spLocks noChangeArrowheads="1"/>
          </p:cNvSpPr>
          <p:nvPr/>
        </p:nvSpPr>
        <p:spPr bwMode="auto">
          <a:xfrm>
            <a:off x="742950" y="1366838"/>
            <a:ext cx="8667750" cy="48320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a:r>
              <a:rPr lang="en-US" sz="2800" b="1" dirty="0">
                <a:solidFill>
                  <a:srgbClr val="003B50"/>
                </a:solidFill>
              </a:rPr>
              <a:t> (58) In the wider decision making process, the role of all interested parties, usually termed </a:t>
            </a:r>
            <a:r>
              <a:rPr lang="en-US" sz="2800" b="1" i="1" dirty="0">
                <a:solidFill>
                  <a:srgbClr val="003B50"/>
                </a:solidFill>
              </a:rPr>
              <a:t>stakeholders</a:t>
            </a:r>
            <a:r>
              <a:rPr lang="en-US" sz="2800" b="1" dirty="0">
                <a:solidFill>
                  <a:srgbClr val="003B50"/>
                </a:solidFill>
              </a:rPr>
              <a:t>, should be recognized. This recognition is particularly important in cases of remediation and rehabilitation of land with residues from past activities and events. The extent of stakeholder involvement will vary from one situation to another…. The weight given to these interests could be an important factor in the acceptability of the ultimate decision. </a:t>
            </a:r>
          </a:p>
          <a:p>
            <a:pPr eaLnBrk="1" hangingPunct="1"/>
            <a:endParaRPr lang="en-US" sz="2800" b="1" dirty="0">
              <a:solidFill>
                <a:srgbClr val="003B50"/>
              </a:solidFill>
            </a:endParaRPr>
          </a:p>
        </p:txBody>
      </p:sp>
      <p:pic>
        <p:nvPicPr>
          <p:cNvPr id="4" name="0800 tue carron Grogan455.wav">
            <a:hlinkClick r:id="" action="ppaction://media"/>
          </p:cNvPr>
          <p:cNvPicPr>
            <a:picLocks noRot="1" noChangeAspect="1"/>
          </p:cNvPicPr>
          <p:nvPr>
            <a:audioFile r:link="rId1"/>
          </p:nvPr>
        </p:nvPicPr>
        <p:blipFill>
          <a:blip r:embed="rId4" cstate="print"/>
          <a:stretch>
            <a:fillRect/>
          </a:stretch>
        </p:blipFill>
        <p:spPr>
          <a:xfrm>
            <a:off x="9488488" y="6440488"/>
            <a:ext cx="304800" cy="304800"/>
          </a:xfrm>
          <a:prstGeom prst="rect">
            <a:avLst/>
          </a:prstGeom>
        </p:spPr>
      </p:pic>
    </p:spTree>
    <p:extLst>
      <p:ext uri="{BB962C8B-B14F-4D97-AF65-F5344CB8AC3E}">
        <p14:creationId xmlns="" xmlns:p14="http://schemas.microsoft.com/office/powerpoint/2010/main" val="1628895620"/>
      </p:ext>
    </p:extLst>
  </p:cSld>
  <p:clrMapOvr>
    <a:masterClrMapping/>
  </p:clrMapOvr>
  <p:transition advTm="7296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p:txBody>
          <a:bodyPr/>
          <a:lstStyle/>
          <a:p>
            <a:r>
              <a:rPr lang="en-US" smtClean="0"/>
              <a:t>Who Are Stakeholders and What Is Their Authority?</a:t>
            </a:r>
          </a:p>
        </p:txBody>
      </p:sp>
      <p:sp>
        <p:nvSpPr>
          <p:cNvPr id="24579" name="Text Box 3"/>
          <p:cNvSpPr txBox="1">
            <a:spLocks noChangeArrowheads="1"/>
          </p:cNvSpPr>
          <p:nvPr/>
        </p:nvSpPr>
        <p:spPr bwMode="auto">
          <a:xfrm>
            <a:off x="660400" y="1905000"/>
            <a:ext cx="8667750" cy="37226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lvl1pPr>
              <a:defRPr sz="3300" b="1">
                <a:solidFill>
                  <a:schemeClr val="tx2"/>
                </a:solidFill>
                <a:latin typeface="Arial" charset="0"/>
              </a:defRPr>
            </a:lvl1pPr>
            <a:lvl2pPr marL="742950" indent="-285750">
              <a:defRPr sz="3300" b="1">
                <a:solidFill>
                  <a:schemeClr val="tx2"/>
                </a:solidFill>
                <a:latin typeface="Arial" charset="0"/>
              </a:defRPr>
            </a:lvl2pPr>
            <a:lvl3pPr marL="1143000" indent="-228600">
              <a:defRPr sz="3300" b="1">
                <a:solidFill>
                  <a:schemeClr val="tx2"/>
                </a:solidFill>
                <a:latin typeface="Arial" charset="0"/>
              </a:defRPr>
            </a:lvl3pPr>
            <a:lvl4pPr marL="1600200" indent="-228600">
              <a:defRPr sz="3300" b="1">
                <a:solidFill>
                  <a:schemeClr val="tx2"/>
                </a:solidFill>
                <a:latin typeface="Arial" charset="0"/>
              </a:defRPr>
            </a:lvl4pPr>
            <a:lvl5pPr marL="2057400" indent="-228600">
              <a:defRPr sz="3300" b="1">
                <a:solidFill>
                  <a:schemeClr val="tx2"/>
                </a:solidFill>
                <a:latin typeface="Arial" charset="0"/>
              </a:defRPr>
            </a:lvl5pPr>
            <a:lvl6pPr marL="2514600" indent="-228600" algn="ctr" eaLnBrk="0" fontAlgn="base" hangingPunct="0">
              <a:spcBef>
                <a:spcPct val="0"/>
              </a:spcBef>
              <a:spcAft>
                <a:spcPct val="0"/>
              </a:spcAft>
              <a:defRPr sz="3300" b="1">
                <a:solidFill>
                  <a:schemeClr val="tx2"/>
                </a:solidFill>
                <a:latin typeface="Arial" charset="0"/>
              </a:defRPr>
            </a:lvl6pPr>
            <a:lvl7pPr marL="2971800" indent="-228600" algn="ctr" eaLnBrk="0" fontAlgn="base" hangingPunct="0">
              <a:spcBef>
                <a:spcPct val="0"/>
              </a:spcBef>
              <a:spcAft>
                <a:spcPct val="0"/>
              </a:spcAft>
              <a:defRPr sz="3300" b="1">
                <a:solidFill>
                  <a:schemeClr val="tx2"/>
                </a:solidFill>
                <a:latin typeface="Arial" charset="0"/>
              </a:defRPr>
            </a:lvl7pPr>
            <a:lvl8pPr marL="3429000" indent="-228600" algn="ctr" eaLnBrk="0" fontAlgn="base" hangingPunct="0">
              <a:spcBef>
                <a:spcPct val="0"/>
              </a:spcBef>
              <a:spcAft>
                <a:spcPct val="0"/>
              </a:spcAft>
              <a:defRPr sz="3300" b="1">
                <a:solidFill>
                  <a:schemeClr val="tx2"/>
                </a:solidFill>
                <a:latin typeface="Arial" charset="0"/>
              </a:defRPr>
            </a:lvl8pPr>
            <a:lvl9pPr marL="3886200" indent="-228600" algn="ctr" eaLnBrk="0" fontAlgn="base" hangingPunct="0">
              <a:spcBef>
                <a:spcPct val="0"/>
              </a:spcBef>
              <a:spcAft>
                <a:spcPct val="0"/>
              </a:spcAft>
              <a:defRPr sz="3300" b="1">
                <a:solidFill>
                  <a:schemeClr val="tx2"/>
                </a:solidFill>
                <a:latin typeface="Arial" charset="0"/>
              </a:defRPr>
            </a:lvl9pPr>
          </a:lstStyle>
          <a:p>
            <a:pPr>
              <a:spcBef>
                <a:spcPct val="50000"/>
              </a:spcBef>
            </a:pPr>
            <a:r>
              <a:rPr lang="en-US" sz="2800" dirty="0">
                <a:solidFill>
                  <a:schemeClr val="tx1"/>
                </a:solidFill>
              </a:rPr>
              <a:t>Stakeholders are individuals who have a personal, financial, health, or legal interest in policy or recommendations that affect their well-being or that of their environment.</a:t>
            </a:r>
          </a:p>
          <a:p>
            <a:pPr>
              <a:spcBef>
                <a:spcPct val="50000"/>
              </a:spcBef>
            </a:pPr>
            <a:r>
              <a:rPr lang="en-US" sz="2800" dirty="0">
                <a:solidFill>
                  <a:schemeClr val="tx1"/>
                </a:solidFill>
              </a:rPr>
              <a:t>Operators and regulators are decision makers and the stakeholders help in the process by providing information and guidance related to decisions being made.</a:t>
            </a:r>
          </a:p>
        </p:txBody>
      </p:sp>
      <p:pic>
        <p:nvPicPr>
          <p:cNvPr id="4" name="0800 tue carron Grogan399.wav">
            <a:hlinkClick r:id="" action="ppaction://media"/>
          </p:cNvPr>
          <p:cNvPicPr>
            <a:picLocks noRot="1" noChangeAspect="1"/>
          </p:cNvPicPr>
          <p:nvPr>
            <a:audioFile r:link="rId1"/>
          </p:nvPr>
        </p:nvPicPr>
        <p:blipFill>
          <a:blip r:embed="rId4" cstate="print"/>
          <a:stretch>
            <a:fillRect/>
          </a:stretch>
        </p:blipFill>
        <p:spPr>
          <a:xfrm>
            <a:off x="9488488" y="6440488"/>
            <a:ext cx="304800" cy="304800"/>
          </a:xfrm>
          <a:prstGeom prst="rect">
            <a:avLst/>
          </a:prstGeom>
        </p:spPr>
      </p:pic>
    </p:spTree>
  </p:cSld>
  <p:clrMapOvr>
    <a:masterClrMapping/>
  </p:clrMapOvr>
  <p:transition advTm="4388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Public giving testimony"/>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1143000"/>
            <a:ext cx="99060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5603" name="Rectangle 3"/>
          <p:cNvSpPr>
            <a:spLocks noChangeArrowheads="1"/>
          </p:cNvSpPr>
          <p:nvPr/>
        </p:nvSpPr>
        <p:spPr bwMode="auto">
          <a:xfrm>
            <a:off x="0" y="254000"/>
            <a:ext cx="8729663"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p>
            <a:pPr algn="l"/>
            <a:r>
              <a:rPr lang="en-US" sz="3200" dirty="0">
                <a:solidFill>
                  <a:srgbClr val="006600"/>
                </a:solidFill>
              </a:rPr>
              <a:t>There is stakeholder </a:t>
            </a:r>
            <a:r>
              <a:rPr lang="en-US" sz="3200" dirty="0" smtClean="0">
                <a:solidFill>
                  <a:srgbClr val="006600"/>
                </a:solidFill>
              </a:rPr>
              <a:t>engagement...</a:t>
            </a:r>
            <a:endParaRPr lang="en-US" sz="3200" dirty="0">
              <a:solidFill>
                <a:srgbClr val="006600"/>
              </a:solidFill>
            </a:endParaRPr>
          </a:p>
        </p:txBody>
      </p:sp>
      <p:pic>
        <p:nvPicPr>
          <p:cNvPr id="25604" name="Picture 4" descr="JT at TSP meeting 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0" y="1143000"/>
            <a:ext cx="3522663" cy="2428875"/>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5" name="0800 tue carron Grogan400.wav">
            <a:hlinkClick r:id="" action="ppaction://media"/>
          </p:cNvPr>
          <p:cNvPicPr>
            <a:picLocks noRot="1" noChangeAspect="1"/>
          </p:cNvPicPr>
          <p:nvPr>
            <a:audioFile r:link="rId1"/>
          </p:nvPr>
        </p:nvPicPr>
        <p:blipFill>
          <a:blip r:embed="rId6" cstate="print"/>
          <a:stretch>
            <a:fillRect/>
          </a:stretch>
        </p:blipFill>
        <p:spPr>
          <a:xfrm>
            <a:off x="9488488" y="6440488"/>
            <a:ext cx="304800" cy="304800"/>
          </a:xfrm>
          <a:prstGeom prst="rect">
            <a:avLst/>
          </a:prstGeom>
        </p:spPr>
      </p:pic>
    </p:spTree>
  </p:cSld>
  <p:clrMapOvr>
    <a:masterClrMapping/>
  </p:clrMapOvr>
  <p:transition advTm="8486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22" name="Picture 2" descr="ngen6"/>
          <p:cNvPicPr>
            <a:picLocks noChangeAspect="1" noChangeArrowheads="1"/>
          </p:cNvPicPr>
          <p:nvPr/>
        </p:nvPicPr>
        <p:blipFill>
          <a:blip r:embed="rId4" cstate="print">
            <a:lum bright="6000"/>
            <a:extLst>
              <a:ext uri="{28A0092B-C50C-407E-A947-70E740481C1C}">
                <a14:useLocalDpi xmlns="" xmlns:a14="http://schemas.microsoft.com/office/drawing/2010/main" val="0"/>
              </a:ext>
            </a:extLst>
          </a:blip>
          <a:srcRect/>
          <a:stretch>
            <a:fillRect/>
          </a:stretch>
        </p:blipFill>
        <p:spPr bwMode="auto">
          <a:xfrm>
            <a:off x="0" y="1143000"/>
            <a:ext cx="99060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42723" name="Rectangle 3"/>
          <p:cNvSpPr>
            <a:spLocks noChangeArrowheads="1"/>
          </p:cNvSpPr>
          <p:nvPr/>
        </p:nvSpPr>
        <p:spPr bwMode="auto">
          <a:xfrm>
            <a:off x="0" y="0"/>
            <a:ext cx="96774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a:spAutoFit/>
          </a:bodyPr>
          <a:lstStyle/>
          <a:p>
            <a:pPr algn="l"/>
            <a:r>
              <a:rPr lang="en-US" sz="3200" dirty="0">
                <a:solidFill>
                  <a:srgbClr val="006600"/>
                </a:solidFill>
              </a:rPr>
              <a:t>…and there is stakeholder </a:t>
            </a:r>
            <a:r>
              <a:rPr lang="en-US" sz="3200" dirty="0" smtClean="0">
                <a:solidFill>
                  <a:srgbClr val="006600"/>
                </a:solidFill>
              </a:rPr>
              <a:t>engagement</a:t>
            </a:r>
            <a:endParaRPr lang="en-US" sz="3200" dirty="0">
              <a:solidFill>
                <a:srgbClr val="006600"/>
              </a:solidFill>
            </a:endParaRPr>
          </a:p>
        </p:txBody>
      </p:sp>
      <p:pic>
        <p:nvPicPr>
          <p:cNvPr id="4" name="0800 tue carron Grogan401.wav">
            <a:hlinkClick r:id="" action="ppaction://media"/>
          </p:cNvPr>
          <p:cNvPicPr>
            <a:picLocks noRot="1" noChangeAspect="1"/>
          </p:cNvPicPr>
          <p:nvPr>
            <a:audioFile r:link="rId1"/>
          </p:nvPr>
        </p:nvPicPr>
        <p:blipFill>
          <a:blip r:embed="rId5" cstate="print"/>
          <a:stretch>
            <a:fillRect/>
          </a:stretch>
        </p:blipFill>
        <p:spPr>
          <a:xfrm>
            <a:off x="9488488" y="6440488"/>
            <a:ext cx="304800" cy="304800"/>
          </a:xfrm>
          <a:prstGeom prst="rect">
            <a:avLst/>
          </a:prstGeom>
        </p:spPr>
      </p:pic>
    </p:spTree>
  </p:cSld>
  <p:clrMapOvr>
    <a:masterClrMapping/>
  </p:clrMapOvr>
  <p:transition advTm="11653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9" presetClass="entr" presetSubtype="0" fill="hold" nodeType="afterEffect">
                                  <p:stCondLst>
                                    <p:cond delay="0"/>
                                  </p:stCondLst>
                                  <p:childTnLst>
                                    <p:set>
                                      <p:cBhvr>
                                        <p:cTn id="9" dur="1" fill="hold">
                                          <p:stCondLst>
                                            <p:cond delay="0"/>
                                          </p:stCondLst>
                                        </p:cTn>
                                        <p:tgtEl>
                                          <p:spTgt spid="542722"/>
                                        </p:tgtEl>
                                        <p:attrNameLst>
                                          <p:attrName>style.visibility</p:attrName>
                                        </p:attrNameLst>
                                      </p:cBhvr>
                                      <p:to>
                                        <p:strVal val="visible"/>
                                      </p:to>
                                    </p:set>
                                    <p:animEffect transition="in" filter="dissolve">
                                      <p:cBhvr>
                                        <p:cTn id="10" dur="500"/>
                                        <p:tgtEl>
                                          <p:spTgt spid="542722"/>
                                        </p:tgtEl>
                                      </p:cBhvr>
                                    </p:animEffect>
                                  </p:childTnLst>
                                </p:cTn>
                              </p:par>
                            </p:childTnLst>
                          </p:cTn>
                        </p:par>
                        <p:par>
                          <p:cTn id="11" fill="hold" nodeType="afterGroup">
                            <p:stCondLst>
                              <p:cond delay="500"/>
                            </p:stCondLst>
                            <p:childTnLst>
                              <p:par>
                                <p:cTn id="12" presetID="2" presetClass="entr" presetSubtype="2" fill="hold" grpId="0" nodeType="afterEffect">
                                  <p:stCondLst>
                                    <p:cond delay="1000"/>
                                  </p:stCondLst>
                                  <p:iterate type="wd">
                                    <p:tmPct val="100000"/>
                                  </p:iterate>
                                  <p:childTnLst>
                                    <p:set>
                                      <p:cBhvr>
                                        <p:cTn id="13" dur="1" fill="hold">
                                          <p:stCondLst>
                                            <p:cond delay="0"/>
                                          </p:stCondLst>
                                        </p:cTn>
                                        <p:tgtEl>
                                          <p:spTgt spid="542723"/>
                                        </p:tgtEl>
                                        <p:attrNameLst>
                                          <p:attrName>style.visibility</p:attrName>
                                        </p:attrNameLst>
                                      </p:cBhvr>
                                      <p:to>
                                        <p:strVal val="visible"/>
                                      </p:to>
                                    </p:set>
                                    <p:anim calcmode="lin" valueType="num">
                                      <p:cBhvr additive="base">
                                        <p:cTn id="14" dur="300" fill="hold"/>
                                        <p:tgtEl>
                                          <p:spTgt spid="542723"/>
                                        </p:tgtEl>
                                        <p:attrNameLst>
                                          <p:attrName>ppt_x</p:attrName>
                                        </p:attrNameLst>
                                      </p:cBhvr>
                                      <p:tavLst>
                                        <p:tav tm="0">
                                          <p:val>
                                            <p:strVal val="1+#ppt_w/2"/>
                                          </p:val>
                                        </p:tav>
                                        <p:tav tm="100000">
                                          <p:val>
                                            <p:strVal val="#ppt_x"/>
                                          </p:val>
                                        </p:tav>
                                      </p:tavLst>
                                    </p:anim>
                                    <p:anim calcmode="lin" valueType="num">
                                      <p:cBhvr additive="base">
                                        <p:cTn id="15" dur="300" fill="hold"/>
                                        <p:tgtEl>
                                          <p:spTgt spid="5427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542723"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6|1.4"/>
</p:tagLst>
</file>

<file path=ppt/tags/tag2.xml><?xml version="1.0" encoding="utf-8"?>
<p:tagLst xmlns:a="http://schemas.openxmlformats.org/drawingml/2006/main" xmlns:r="http://schemas.openxmlformats.org/officeDocument/2006/relationships" xmlns:p="http://schemas.openxmlformats.org/presentationml/2006/main">
  <p:tag name="TIMING" val="|5.7|14.3"/>
</p:tagLst>
</file>

<file path=ppt/tags/tag3.xml><?xml version="1.0" encoding="utf-8"?>
<p:tagLst xmlns:a="http://schemas.openxmlformats.org/drawingml/2006/main" xmlns:r="http://schemas.openxmlformats.org/officeDocument/2006/relationships" xmlns:p="http://schemas.openxmlformats.org/presentationml/2006/main">
  <p:tag name="TIMING" val="|0.9|30.5|25.5|13.9|49.2"/>
</p:tagLst>
</file>

<file path=ppt/tags/tag4.xml><?xml version="1.0" encoding="utf-8"?>
<p:tagLst xmlns:a="http://schemas.openxmlformats.org/drawingml/2006/main" xmlns:r="http://schemas.openxmlformats.org/officeDocument/2006/relationships" xmlns:p="http://schemas.openxmlformats.org/presentationml/2006/main">
  <p:tag name="TIMING" val="|1.8"/>
</p:tagLst>
</file>

<file path=ppt/tags/tag5.xml><?xml version="1.0" encoding="utf-8"?>
<p:tagLst xmlns:a="http://schemas.openxmlformats.org/drawingml/2006/main" xmlns:r="http://schemas.openxmlformats.org/officeDocument/2006/relationships" xmlns:p="http://schemas.openxmlformats.org/presentationml/2006/main">
  <p:tag name="TIMING" val="|1.6|3.7|5.2|3.2|6.3"/>
</p:tagLst>
</file>

<file path=ppt/tags/tag6.xml><?xml version="1.0" encoding="utf-8"?>
<p:tagLst xmlns:a="http://schemas.openxmlformats.org/drawingml/2006/main" xmlns:r="http://schemas.openxmlformats.org/officeDocument/2006/relationships" xmlns:p="http://schemas.openxmlformats.org/presentationml/2006/main">
  <p:tag name="TIMING" val="|3.8|12.8|6.2"/>
</p:tagLst>
</file>

<file path=ppt/tags/tag7.xml><?xml version="1.0" encoding="utf-8"?>
<p:tagLst xmlns:a="http://schemas.openxmlformats.org/drawingml/2006/main" xmlns:r="http://schemas.openxmlformats.org/officeDocument/2006/relationships" xmlns:p="http://schemas.openxmlformats.org/presentationml/2006/main">
  <p:tag name="TIMING" val="|75.5|61.3|54.3"/>
</p:tagLst>
</file>

<file path=ppt/tags/tag8.xml><?xml version="1.0" encoding="utf-8"?>
<p:tagLst xmlns:a="http://schemas.openxmlformats.org/drawingml/2006/main" xmlns:r="http://schemas.openxmlformats.org/officeDocument/2006/relationships" xmlns:p="http://schemas.openxmlformats.org/presentationml/2006/main">
  <p:tag name="TIMING" val="|12"/>
</p:tagLst>
</file>

<file path=ppt/tags/tag9.xml><?xml version="1.0" encoding="utf-8"?>
<p:tagLst xmlns:a="http://schemas.openxmlformats.org/drawingml/2006/main" xmlns:r="http://schemas.openxmlformats.org/officeDocument/2006/relationships" xmlns:p="http://schemas.openxmlformats.org/presentationml/2006/main">
  <p:tag name="TIMING" val="|10.5"/>
</p:tagLst>
</file>

<file path=ppt/theme/theme1.xml><?xml version="1.0" encoding="utf-8"?>
<a:theme xmlns:a="http://schemas.openxmlformats.org/drawingml/2006/main" name="nagra folie quer titel 1">
  <a:themeElements>
    <a:clrScheme name="nagra folie quer titel 1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nagra folie quer titel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5785" tIns="47893" rIns="95785" bIns="47893"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3300" b="1"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5785" tIns="47893" rIns="95785" bIns="47893"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3300" b="1" i="0" u="none" strike="noStrike" cap="none" normalizeH="0" baseline="0" smtClean="0">
            <a:ln>
              <a:noFill/>
            </a:ln>
            <a:solidFill>
              <a:schemeClr val="tx2"/>
            </a:solidFill>
            <a:effectLst/>
            <a:latin typeface="Arial" charset="0"/>
          </a:defRPr>
        </a:defPPr>
      </a:lstStyle>
    </a:lnDef>
  </a:objectDefaults>
  <a:extraClrSchemeLst>
    <a:extraClrScheme>
      <a:clrScheme name="nagra folie quer titel 1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nagra folie quer titel 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nagra folie quer titel 1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nagra folie quer titel 1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nagra folie quer titel 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nagra folie quer titel 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nagra folie quer titel 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H:\def\Vorlagen\nagra folie quer titel 1.pot</Template>
  <TotalTime>97</TotalTime>
  <Words>2648</Words>
  <Application>Microsoft Office PowerPoint</Application>
  <PresentationFormat>A4 Paper (210x297 mm)</PresentationFormat>
  <Paragraphs>315</Paragraphs>
  <Slides>52</Slides>
  <Notes>51</Notes>
  <HiddenSlides>0</HiddenSlides>
  <MMClips>52</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52</vt:i4>
      </vt:variant>
    </vt:vector>
  </HeadingPairs>
  <TitlesOfParts>
    <vt:vector size="56" baseType="lpstr">
      <vt:lpstr>nagra folie quer titel 1</vt:lpstr>
      <vt:lpstr>Document</vt:lpstr>
      <vt:lpstr>Equation</vt:lpstr>
      <vt:lpstr>Chart</vt:lpstr>
      <vt:lpstr>Slide 1</vt:lpstr>
      <vt:lpstr>Objective</vt:lpstr>
      <vt:lpstr>Our Ultimate Goal with the Public is</vt:lpstr>
      <vt:lpstr>Slide 4</vt:lpstr>
      <vt:lpstr>Building Credibility and Trust</vt:lpstr>
      <vt:lpstr>ICRP Publication 82</vt:lpstr>
      <vt:lpstr>Who Are Stakeholders and What Is Their Authority?</vt:lpstr>
      <vt:lpstr>Slide 8</vt:lpstr>
      <vt:lpstr>Slide 9</vt:lpstr>
      <vt:lpstr>Slide 10</vt:lpstr>
      <vt:lpstr>The Rocky Flats Facility Is Located Near Denver Colorado</vt:lpstr>
      <vt:lpstr>Slide 12</vt:lpstr>
      <vt:lpstr>Study Objective</vt:lpstr>
      <vt:lpstr>Slide 14</vt:lpstr>
      <vt:lpstr>Requirements</vt:lpstr>
      <vt:lpstr>We did not take account of</vt:lpstr>
      <vt:lpstr>Slide 17</vt:lpstr>
      <vt:lpstr>Slide 18</vt:lpstr>
      <vt:lpstr>Slide 19</vt:lpstr>
      <vt:lpstr>Slide 20</vt:lpstr>
      <vt:lpstr>Slide 21</vt:lpstr>
      <vt:lpstr>Slide 22</vt:lpstr>
      <vt:lpstr>Slide 23</vt:lpstr>
      <vt:lpstr>Slide 24</vt:lpstr>
      <vt:lpstr>Slide 25</vt:lpstr>
      <vt:lpstr>Question Two</vt:lpstr>
      <vt:lpstr>The Hanford Site Is Located in Southeastern Washington State</vt:lpstr>
      <vt:lpstr>Slide 28</vt:lpstr>
      <vt:lpstr>Native American Treaty Protected Rights and Resources</vt:lpstr>
      <vt:lpstr>Data Gathered in Consultation with the Tribes</vt:lpstr>
      <vt:lpstr>Slide 31</vt:lpstr>
      <vt:lpstr>Slide 32</vt:lpstr>
      <vt:lpstr>Slide 33</vt:lpstr>
      <vt:lpstr>Stakeholder Involvement in Characterizing Exposure at Hanford</vt:lpstr>
      <vt:lpstr>Question Three</vt:lpstr>
      <vt:lpstr>Los Alamos National Laboratory</vt:lpstr>
      <vt:lpstr>Background</vt:lpstr>
      <vt:lpstr>Slide 38</vt:lpstr>
      <vt:lpstr>Remember These Points About Stakeholder Participation</vt:lpstr>
      <vt:lpstr>Question Four</vt:lpstr>
      <vt:lpstr>Slide 41</vt:lpstr>
      <vt:lpstr>Key Findings from Cerro Grande Fire</vt:lpstr>
      <vt:lpstr>Foundation for RACER®</vt:lpstr>
      <vt:lpstr>What is RACER®?</vt:lpstr>
      <vt:lpstr>Principles of RACER®</vt:lpstr>
      <vt:lpstr>Turning Data Into Information and Knowledge</vt:lpstr>
      <vt:lpstr>RACER® Process</vt:lpstr>
      <vt:lpstr>Data Analysis Tool</vt:lpstr>
      <vt:lpstr>Slide 49</vt:lpstr>
      <vt:lpstr>Comparison of Exposure Areas </vt:lpstr>
      <vt:lpstr>Exposure Routes and Analytes </vt:lpstr>
      <vt:lpstr>Stakeholder Engagement</vt:lpstr>
    </vt:vector>
  </TitlesOfParts>
  <Company>NOK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IRPA 2012 Glasgow</dc:title>
  <dc:creator>Helen Grogan</dc:creator>
  <cp:lastModifiedBy> </cp:lastModifiedBy>
  <cp:revision>197</cp:revision>
  <cp:lastPrinted>2012-05-10T16:19:54Z</cp:lastPrinted>
  <dcterms:created xsi:type="dcterms:W3CDTF">2000-01-18T09:08:04Z</dcterms:created>
  <dcterms:modified xsi:type="dcterms:W3CDTF">2012-05-15T07:59:20Z</dcterms:modified>
</cp:coreProperties>
</file>